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9" r:id="rId5"/>
    <p:sldId id="259" r:id="rId6"/>
    <p:sldId id="260" r:id="rId7"/>
    <p:sldId id="270" r:id="rId8"/>
    <p:sldId id="261" r:id="rId9"/>
    <p:sldId id="271" r:id="rId10"/>
    <p:sldId id="272" r:id="rId11"/>
    <p:sldId id="262" r:id="rId12"/>
    <p:sldId id="273" r:id="rId13"/>
    <p:sldId id="263" r:id="rId14"/>
    <p:sldId id="274" r:id="rId15"/>
    <p:sldId id="275" r:id="rId16"/>
    <p:sldId id="276" r:id="rId17"/>
    <p:sldId id="277" r:id="rId18"/>
    <p:sldId id="278" r:id="rId19"/>
    <p:sldId id="266" r:id="rId20"/>
    <p:sldId id="267" r:id="rId21"/>
    <p:sldId id="269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4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135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7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837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5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82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122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17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840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9054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6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476F466-075B-45F8-983A-848AB59140A4}" type="datetimeFigureOut">
              <a:rPr lang="en-ID" smtClean="0"/>
              <a:t>18/02/2020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4A576C5-072F-4D17-B856-EAA26AB99401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0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9268-4910-4E7A-BD9C-2CE660959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SRL 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CB1AB-3F0F-4102-8736-0B84F34EA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ID" dirty="0"/>
              <a:t>ROWING MARKET SHARE</a:t>
            </a:r>
          </a:p>
        </p:txBody>
      </p:sp>
    </p:spTree>
    <p:extLst>
      <p:ext uri="{BB962C8B-B14F-4D97-AF65-F5344CB8AC3E}">
        <p14:creationId xmlns:p14="http://schemas.microsoft.com/office/powerpoint/2010/main" val="348153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67" y="907604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8518-29C8-4021-BD4D-74E2298E4C56}"/>
              </a:ext>
            </a:extLst>
          </p:cNvPr>
          <p:cNvSpPr txBox="1"/>
          <p:nvPr/>
        </p:nvSpPr>
        <p:spPr>
          <a:xfrm>
            <a:off x="922866" y="1749260"/>
            <a:ext cx="66553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pengguna</a:t>
            </a:r>
            <a:r>
              <a:rPr lang="en-ID" sz="1600" dirty="0">
                <a:solidFill>
                  <a:srgbClr val="FF0000"/>
                </a:solidFill>
              </a:rPr>
              <a:t>/</a:t>
            </a:r>
            <a:r>
              <a:rPr lang="en-ID" sz="1600" dirty="0" err="1">
                <a:solidFill>
                  <a:srgbClr val="FF0000"/>
                </a:solidFill>
              </a:rPr>
              <a:t>pembeli</a:t>
            </a:r>
            <a:r>
              <a:rPr lang="en-ID" sz="16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yang </a:t>
            </a:r>
            <a:r>
              <a:rPr lang="en-ID" sz="1600" dirty="0" err="1"/>
              <a:t>diminta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identitas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pengguna</a:t>
            </a:r>
            <a:r>
              <a:rPr lang="en-ID" sz="1600" dirty="0"/>
              <a:t>/</a:t>
            </a:r>
            <a:r>
              <a:rPr lang="en-ID" sz="1600" dirty="0" err="1"/>
              <a:t>pembeli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/>
              <a:t>foto</a:t>
            </a:r>
            <a:r>
              <a:rPr lang="en-ID" sz="1600" dirty="0"/>
              <a:t>.</a:t>
            </a:r>
            <a:endParaRPr lang="en-ID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,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: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1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minimal 6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2 (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6-12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3 (</a:t>
            </a:r>
            <a:r>
              <a:rPr lang="en-ID" sz="1600" dirty="0" err="1">
                <a:solidFill>
                  <a:srgbClr val="FF0000"/>
                </a:solidFill>
              </a:rPr>
              <a:t>cukup</a:t>
            </a:r>
            <a:r>
              <a:rPr lang="en-ID" sz="1600" dirty="0">
                <a:solidFill>
                  <a:srgbClr val="FF0000"/>
                </a:solidFill>
              </a:rPr>
              <a:t>) : 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namun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belum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4  (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5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 dan </a:t>
            </a:r>
            <a:r>
              <a:rPr lang="en-ID" sz="1600" dirty="0" err="1">
                <a:solidFill>
                  <a:srgbClr val="FF0000"/>
                </a:solidFill>
              </a:rPr>
              <a:t>divalidasi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pihak</a:t>
            </a:r>
            <a:r>
              <a:rPr lang="en-ID" sz="1600" dirty="0">
                <a:solidFill>
                  <a:srgbClr val="FF0000"/>
                </a:solidFill>
              </a:rPr>
              <a:t> lain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5E3BE-F289-46C2-884F-4AC84496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85" y="187890"/>
            <a:ext cx="3775376" cy="64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4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111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990FF-F65B-4276-8509-C2B45A1677AA}"/>
              </a:ext>
            </a:extLst>
          </p:cNvPr>
          <p:cNvSpPr txBox="1"/>
          <p:nvPr/>
        </p:nvSpPr>
        <p:spPr>
          <a:xfrm>
            <a:off x="838201" y="1616049"/>
            <a:ext cx="60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pengumpulan</a:t>
            </a:r>
            <a:r>
              <a:rPr lang="en-ID" sz="1600" dirty="0">
                <a:solidFill>
                  <a:srgbClr val="FF0000"/>
                </a:solidFill>
              </a:rPr>
              <a:t> business plan (6,9 dan 12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) </a:t>
            </a:r>
            <a:r>
              <a:rPr lang="en-ID" sz="1600" dirty="0" err="1">
                <a:solidFill>
                  <a:srgbClr val="FF0000"/>
                </a:solidFill>
              </a:rPr>
              <a:t>disertai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dengan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komentar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coach.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komentar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validasi</a:t>
            </a:r>
            <a:r>
              <a:rPr lang="en-ID" sz="1600" dirty="0">
                <a:solidFill>
                  <a:srgbClr val="FF0000"/>
                </a:solidFill>
              </a:rPr>
              <a:t> coach </a:t>
            </a:r>
            <a:r>
              <a:rPr lang="en-ID" sz="1600" dirty="0" err="1">
                <a:solidFill>
                  <a:srgbClr val="FF0000"/>
                </a:solidFill>
              </a:rPr>
              <a:t>untuk</a:t>
            </a:r>
            <a:r>
              <a:rPr lang="en-ID" sz="1600" dirty="0">
                <a:solidFill>
                  <a:srgbClr val="FF0000"/>
                </a:solidFill>
              </a:rPr>
              <a:t> business plan yang </a:t>
            </a:r>
            <a:r>
              <a:rPr lang="en-ID" sz="1600" dirty="0" err="1">
                <a:solidFill>
                  <a:srgbClr val="FF0000"/>
                </a:solidFill>
              </a:rPr>
              <a:t>diserahkan</a:t>
            </a:r>
            <a:r>
              <a:rPr lang="en-ID" sz="1600" dirty="0">
                <a:solidFill>
                  <a:srgbClr val="FF0000"/>
                </a:solidFill>
              </a:rPr>
              <a:t> – </a:t>
            </a:r>
            <a:r>
              <a:rPr lang="en-ID" sz="1600" dirty="0" err="1">
                <a:solidFill>
                  <a:srgbClr val="FF0000"/>
                </a:solidFill>
              </a:rPr>
              <a:t>disertai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pitching.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 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yang </a:t>
            </a:r>
            <a:r>
              <a:rPr lang="en-ID" sz="1400" dirty="0" err="1">
                <a:solidFill>
                  <a:srgbClr val="FF0000"/>
                </a:solidFill>
              </a:rPr>
              <a:t>dibuat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/feasible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tetapi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 </a:t>
            </a:r>
            <a:r>
              <a:rPr lang="en-ID" sz="1400" dirty="0" err="1">
                <a:solidFill>
                  <a:srgbClr val="FF0000"/>
                </a:solidFill>
              </a:rPr>
              <a:t>meskipun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belum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pendanaan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 </a:t>
            </a:r>
            <a:r>
              <a:rPr lang="en-ID" sz="1400" dirty="0" err="1">
                <a:solidFill>
                  <a:srgbClr val="FF0000"/>
                </a:solidFill>
              </a:rPr>
              <a:t>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mendapatkan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pendanaan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  <a:endParaRPr lang="en-ID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0FF52-F5E1-4FC2-BFC8-8A22CB80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244" y="1620002"/>
            <a:ext cx="4975670" cy="39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9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111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A990FF-F65B-4276-8509-C2B45A1677AA}"/>
              </a:ext>
            </a:extLst>
          </p:cNvPr>
          <p:cNvSpPr txBox="1"/>
          <p:nvPr/>
        </p:nvSpPr>
        <p:spPr>
          <a:xfrm>
            <a:off x="838201" y="1616049"/>
            <a:ext cx="603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pengumpulan</a:t>
            </a:r>
            <a:r>
              <a:rPr lang="en-ID" sz="1600" dirty="0">
                <a:solidFill>
                  <a:srgbClr val="FF0000"/>
                </a:solidFill>
              </a:rPr>
              <a:t> business plan (6,9 dan 12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) </a:t>
            </a:r>
            <a:r>
              <a:rPr lang="en-ID" sz="1600" dirty="0" err="1">
                <a:solidFill>
                  <a:srgbClr val="FF0000"/>
                </a:solidFill>
              </a:rPr>
              <a:t>disertai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dengan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komentar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coach.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komentar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validasi</a:t>
            </a:r>
            <a:r>
              <a:rPr lang="en-ID" sz="1600" dirty="0">
                <a:solidFill>
                  <a:srgbClr val="FF0000"/>
                </a:solidFill>
              </a:rPr>
              <a:t> coach </a:t>
            </a:r>
            <a:r>
              <a:rPr lang="en-ID" sz="1600" dirty="0" err="1">
                <a:solidFill>
                  <a:srgbClr val="FF0000"/>
                </a:solidFill>
              </a:rPr>
              <a:t>untuk</a:t>
            </a:r>
            <a:r>
              <a:rPr lang="en-ID" sz="1600" dirty="0">
                <a:solidFill>
                  <a:srgbClr val="FF0000"/>
                </a:solidFill>
              </a:rPr>
              <a:t> business plan yang </a:t>
            </a:r>
            <a:r>
              <a:rPr lang="en-ID" sz="1600" dirty="0" err="1">
                <a:solidFill>
                  <a:srgbClr val="FF0000"/>
                </a:solidFill>
              </a:rPr>
              <a:t>diserahkan</a:t>
            </a:r>
            <a:r>
              <a:rPr lang="en-ID" sz="1600" dirty="0">
                <a:solidFill>
                  <a:srgbClr val="FF0000"/>
                </a:solidFill>
              </a:rPr>
              <a:t> – </a:t>
            </a:r>
            <a:r>
              <a:rPr lang="en-ID" sz="1600" dirty="0" err="1">
                <a:solidFill>
                  <a:srgbClr val="FF0000"/>
                </a:solidFill>
              </a:rPr>
              <a:t>disertai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pitching.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 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yang </a:t>
            </a:r>
            <a:r>
              <a:rPr lang="en-ID" sz="1400" dirty="0" err="1">
                <a:solidFill>
                  <a:srgbClr val="FF0000"/>
                </a:solidFill>
              </a:rPr>
              <a:t>dibuat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/feasible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tetapi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 </a:t>
            </a:r>
            <a:r>
              <a:rPr lang="en-ID" sz="1400" dirty="0" err="1">
                <a:solidFill>
                  <a:srgbClr val="FF0000"/>
                </a:solidFill>
              </a:rPr>
              <a:t>meskipun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belum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pendanaan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membuat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plan dan </a:t>
            </a:r>
            <a:r>
              <a:rPr lang="en-ID" sz="1400" dirty="0" err="1">
                <a:solidFill>
                  <a:srgbClr val="FF0000"/>
                </a:solidFill>
              </a:rPr>
              <a:t>melakukan</a:t>
            </a:r>
            <a:r>
              <a:rPr lang="en-ID" sz="1400" dirty="0">
                <a:solidFill>
                  <a:srgbClr val="FF0000"/>
                </a:solidFill>
              </a:rPr>
              <a:t> pitching </a:t>
            </a:r>
            <a:r>
              <a:rPr lang="en-ID" sz="1400" dirty="0" err="1">
                <a:solidFill>
                  <a:srgbClr val="FF0000"/>
                </a:solidFill>
              </a:rPr>
              <a:t>kepada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calon</a:t>
            </a:r>
            <a:r>
              <a:rPr lang="en-ID" sz="1400" dirty="0">
                <a:solidFill>
                  <a:srgbClr val="FF0000"/>
                </a:solidFill>
              </a:rPr>
              <a:t> investor </a:t>
            </a:r>
            <a:r>
              <a:rPr lang="en-ID" sz="1400" dirty="0" err="1">
                <a:solidFill>
                  <a:srgbClr val="FF0000"/>
                </a:solidFill>
              </a:rPr>
              <a:t>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mendapatkan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pendanaan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investor</a:t>
            </a:r>
            <a:endParaRPr lang="en-ID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2B1E5-FC1F-4BE4-BB74-F0FA8D0D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92" y="507565"/>
            <a:ext cx="4966308" cy="61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63253" y="1680830"/>
            <a:ext cx="5925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500" dirty="0"/>
              <a:t>Form </a:t>
            </a:r>
            <a:r>
              <a:rPr lang="en-ID" sz="1500" dirty="0" err="1"/>
              <a:t>ini</a:t>
            </a:r>
            <a:r>
              <a:rPr lang="en-ID" sz="1500" dirty="0"/>
              <a:t> </a:t>
            </a:r>
            <a:r>
              <a:rPr lang="en-ID" sz="1500" dirty="0" err="1"/>
              <a:t>membutuhkan</a:t>
            </a:r>
            <a:r>
              <a:rPr lang="en-ID" sz="1500" dirty="0"/>
              <a:t> </a:t>
            </a:r>
            <a:r>
              <a:rPr lang="en-ID" sz="1500" dirty="0" err="1"/>
              <a:t>isian</a:t>
            </a:r>
            <a:r>
              <a:rPr lang="en-ID" sz="1500" dirty="0"/>
              <a:t> </a:t>
            </a:r>
            <a:r>
              <a:rPr lang="en-ID" sz="1500" dirty="0" err="1"/>
              <a:t>berupa</a:t>
            </a:r>
            <a:r>
              <a:rPr lang="en-ID" sz="1500" dirty="0"/>
              <a:t> </a:t>
            </a:r>
            <a:r>
              <a:rPr lang="en-ID" sz="1500" dirty="0" err="1">
                <a:solidFill>
                  <a:srgbClr val="FF0000"/>
                </a:solidFill>
              </a:rPr>
              <a:t>jenis</a:t>
            </a:r>
            <a:r>
              <a:rPr lang="en-ID" sz="1500" dirty="0">
                <a:solidFill>
                  <a:srgbClr val="FF0000"/>
                </a:solidFill>
              </a:rPr>
              <a:t> </a:t>
            </a:r>
            <a:r>
              <a:rPr lang="en-ID" sz="1500" dirty="0" err="1">
                <a:solidFill>
                  <a:srgbClr val="FF0000"/>
                </a:solidFill>
              </a:rPr>
              <a:t>kegiatan</a:t>
            </a:r>
            <a:r>
              <a:rPr lang="en-ID" sz="1500" dirty="0">
                <a:solidFill>
                  <a:srgbClr val="FF0000"/>
                </a:solidFill>
              </a:rPr>
              <a:t> personal dan unit </a:t>
            </a:r>
            <a:r>
              <a:rPr lang="en-ID" sz="1500" dirty="0" err="1">
                <a:solidFill>
                  <a:srgbClr val="FF0000"/>
                </a:solidFill>
              </a:rPr>
              <a:t>kerja</a:t>
            </a:r>
            <a:r>
              <a:rPr lang="en-ID" sz="1500" dirty="0">
                <a:solidFill>
                  <a:srgbClr val="FF0000"/>
                </a:solidFill>
              </a:rPr>
              <a:t>, </a:t>
            </a:r>
            <a:r>
              <a:rPr lang="en-ID" sz="1500" dirty="0" err="1">
                <a:solidFill>
                  <a:srgbClr val="FF0000"/>
                </a:solidFill>
              </a:rPr>
              <a:t>disertai</a:t>
            </a:r>
            <a:r>
              <a:rPr lang="en-ID" sz="1500" dirty="0">
                <a:solidFill>
                  <a:srgbClr val="FF0000"/>
                </a:solidFill>
              </a:rPr>
              <a:t> target per </a:t>
            </a:r>
            <a:r>
              <a:rPr lang="en-ID" sz="1500" dirty="0" err="1">
                <a:solidFill>
                  <a:srgbClr val="FF0000"/>
                </a:solidFill>
              </a:rPr>
              <a:t>kuarter</a:t>
            </a:r>
            <a:r>
              <a:rPr lang="en-ID" sz="1500" dirty="0">
                <a:solidFill>
                  <a:srgbClr val="FF0000"/>
                </a:solidFill>
              </a:rPr>
              <a:t>, </a:t>
            </a:r>
            <a:r>
              <a:rPr lang="en-ID" sz="1500" dirty="0" err="1">
                <a:solidFill>
                  <a:srgbClr val="FF0000"/>
                </a:solidFill>
              </a:rPr>
              <a:t>pengukuran,dan</a:t>
            </a:r>
            <a:r>
              <a:rPr lang="en-ID" sz="1500" dirty="0">
                <a:solidFill>
                  <a:srgbClr val="FF0000"/>
                </a:solidFill>
              </a:rPr>
              <a:t> scoring.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500" dirty="0" err="1"/>
              <a:t>Bukti</a:t>
            </a:r>
            <a:r>
              <a:rPr lang="en-ID" sz="1500" dirty="0"/>
              <a:t> </a:t>
            </a:r>
            <a:r>
              <a:rPr lang="en-ID" sz="1500" dirty="0" err="1"/>
              <a:t>bukti</a:t>
            </a:r>
            <a:r>
              <a:rPr lang="en-ID" sz="1500" dirty="0"/>
              <a:t> </a:t>
            </a:r>
            <a:r>
              <a:rPr lang="en-ID" sz="1500" dirty="0" err="1"/>
              <a:t>dapat</a:t>
            </a:r>
            <a:r>
              <a:rPr lang="en-ID" sz="1500" dirty="0"/>
              <a:t> </a:t>
            </a:r>
            <a:r>
              <a:rPr lang="en-ID" sz="1500" dirty="0" err="1"/>
              <a:t>berupa</a:t>
            </a:r>
            <a:r>
              <a:rPr lang="en-ID" sz="1500" dirty="0"/>
              <a:t> </a:t>
            </a:r>
            <a:r>
              <a:rPr lang="en-ID" sz="1500" dirty="0" err="1">
                <a:solidFill>
                  <a:srgbClr val="FF0000"/>
                </a:solidFill>
              </a:rPr>
              <a:t>pengisian</a:t>
            </a:r>
            <a:r>
              <a:rPr lang="en-ID" sz="1500" dirty="0">
                <a:solidFill>
                  <a:srgbClr val="FF0000"/>
                </a:solidFill>
              </a:rPr>
              <a:t> from performance indicator.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500" dirty="0"/>
              <a:t>Coach </a:t>
            </a:r>
            <a:r>
              <a:rPr lang="en-ID" sz="1500" dirty="0" err="1"/>
              <a:t>memberikan</a:t>
            </a:r>
            <a:r>
              <a:rPr lang="en-ID" sz="1500" dirty="0"/>
              <a:t> </a:t>
            </a:r>
            <a:r>
              <a:rPr lang="en-ID" sz="1500" dirty="0" err="1"/>
              <a:t>komentar</a:t>
            </a:r>
            <a:r>
              <a:rPr lang="en-ID" sz="1500" dirty="0"/>
              <a:t> </a:t>
            </a:r>
            <a:r>
              <a:rPr lang="en-ID" sz="1500" dirty="0" err="1"/>
              <a:t>terkait</a:t>
            </a:r>
            <a:r>
              <a:rPr lang="en-ID" sz="1500" dirty="0"/>
              <a:t> </a:t>
            </a:r>
            <a:r>
              <a:rPr lang="en-ID" sz="1500" dirty="0" err="1"/>
              <a:t>bukti</a:t>
            </a:r>
            <a:r>
              <a:rPr lang="en-ID" sz="1500" dirty="0"/>
              <a:t> , </a:t>
            </a:r>
            <a:r>
              <a:rPr lang="en-ID" sz="1500" dirty="0" err="1"/>
              <a:t>memberikan</a:t>
            </a:r>
            <a:r>
              <a:rPr lang="en-ID" sz="1500" dirty="0"/>
              <a:t> </a:t>
            </a:r>
            <a:r>
              <a:rPr lang="en-ID" sz="1500" dirty="0" err="1"/>
              <a:t>poin</a:t>
            </a:r>
            <a:r>
              <a:rPr lang="en-ID" sz="1500" dirty="0"/>
              <a:t> dan </a:t>
            </a:r>
            <a:r>
              <a:rPr lang="en-ID" sz="1500" dirty="0" err="1"/>
              <a:t>memvalidasi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memberikan</a:t>
            </a:r>
            <a:r>
              <a:rPr lang="en-ID" sz="1500" dirty="0"/>
              <a:t> </a:t>
            </a:r>
            <a:r>
              <a:rPr lang="en-ID" sz="1500" dirty="0" err="1"/>
              <a:t>tanda</a:t>
            </a:r>
            <a:r>
              <a:rPr lang="en-ID" sz="1500" dirty="0"/>
              <a:t> </a:t>
            </a:r>
            <a:r>
              <a:rPr lang="en-ID" sz="1500" dirty="0" err="1"/>
              <a:t>tangan</a:t>
            </a:r>
            <a:r>
              <a:rPr lang="en-ID" sz="1500" dirty="0"/>
              <a:t> / </a:t>
            </a:r>
            <a:r>
              <a:rPr lang="en-ID" sz="1500" dirty="0" err="1"/>
              <a:t>paraf</a:t>
            </a:r>
            <a:endParaRPr lang="en-ID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4343D-82C1-4DC1-B1D3-B6F37EAF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3100399"/>
            <a:ext cx="8135343" cy="3295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C7D421-6CEE-4F22-8759-DB9A66158D85}"/>
              </a:ext>
            </a:extLst>
          </p:cNvPr>
          <p:cNvSpPr/>
          <p:nvPr/>
        </p:nvSpPr>
        <p:spPr>
          <a:xfrm>
            <a:off x="8392438" y="666400"/>
            <a:ext cx="351984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400" dirty="0" err="1"/>
              <a:t>Penilaian</a:t>
            </a:r>
            <a:r>
              <a:rPr lang="en-ID" sz="1400" dirty="0"/>
              <a:t> pada 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 </a:t>
            </a:r>
            <a:r>
              <a:rPr lang="en-ID" sz="1400" dirty="0" err="1"/>
              <a:t>berikut</a:t>
            </a:r>
            <a:r>
              <a:rPr lang="en-ID" sz="14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minimal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dibuktikan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adanya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9442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38199" y="1568254"/>
            <a:ext cx="592585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isian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>
                <a:solidFill>
                  <a:srgbClr val="FF0000"/>
                </a:solidFill>
              </a:rPr>
              <a:t>SOP </a:t>
            </a:r>
            <a:r>
              <a:rPr lang="en-ID" sz="1400" dirty="0" err="1">
                <a:solidFill>
                  <a:srgbClr val="FF0000"/>
                </a:solidFill>
              </a:rPr>
              <a:t>organisasi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dilengkapi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dokumen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pendukung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>
                <a:solidFill>
                  <a:srgbClr val="FF0000"/>
                </a:solidFill>
              </a:rPr>
              <a:t>flow chart SOP </a:t>
            </a:r>
            <a:r>
              <a:rPr lang="en-ID" sz="1400" dirty="0" err="1">
                <a:solidFill>
                  <a:srgbClr val="FF0000"/>
                </a:solidFill>
              </a:rPr>
              <a:t>beserta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dokumen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pendukung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Coach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komentar</a:t>
            </a:r>
            <a:r>
              <a:rPr lang="en-ID" sz="1400" dirty="0"/>
              <a:t> </a:t>
            </a:r>
            <a:r>
              <a:rPr lang="en-ID" sz="1400" dirty="0" err="1"/>
              <a:t>terkait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,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poin</a:t>
            </a:r>
            <a:r>
              <a:rPr lang="en-ID" sz="1400" dirty="0"/>
              <a:t> dan </a:t>
            </a:r>
            <a:r>
              <a:rPr lang="en-ID" sz="1400" dirty="0" err="1"/>
              <a:t>memvalidasi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tanda</a:t>
            </a:r>
            <a:r>
              <a:rPr lang="en-ID" sz="1400" dirty="0"/>
              <a:t> </a:t>
            </a:r>
            <a:r>
              <a:rPr lang="en-ID" sz="1400" dirty="0" err="1"/>
              <a:t>tangan</a:t>
            </a:r>
            <a:r>
              <a:rPr lang="en-ID" sz="1400" dirty="0"/>
              <a:t> / </a:t>
            </a:r>
            <a:r>
              <a:rPr lang="en-ID" sz="1400" dirty="0" err="1"/>
              <a:t>paraf</a:t>
            </a:r>
            <a:endParaRPr lang="en-ID" sz="14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400" dirty="0" err="1"/>
              <a:t>Penilaian</a:t>
            </a:r>
            <a:r>
              <a:rPr lang="en-ID" sz="1400" dirty="0"/>
              <a:t> pada 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 </a:t>
            </a:r>
            <a:r>
              <a:rPr lang="en-ID" sz="1400" dirty="0" err="1"/>
              <a:t>berikut</a:t>
            </a:r>
            <a:r>
              <a:rPr lang="en-ID" sz="14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tentang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rencana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pembagian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tugas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team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jelas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berorientasi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masa </a:t>
            </a:r>
            <a:r>
              <a:rPr lang="en-ID" sz="1400" dirty="0" err="1">
                <a:solidFill>
                  <a:srgbClr val="FF0000"/>
                </a:solidFill>
              </a:rPr>
              <a:t>depan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minimal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dibuktikan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adanya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endParaRPr lang="en-ID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D781E-5A28-4A0D-B2AC-0043375C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32" y="892892"/>
            <a:ext cx="5016394" cy="55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4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38199" y="1568254"/>
            <a:ext cx="57379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isian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aktivitias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dikerjakan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 err="1">
                <a:solidFill>
                  <a:srgbClr val="FF0000"/>
                </a:solidFill>
              </a:rPr>
              <a:t>deskripsi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kegiatan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tempat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waktu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hasil</a:t>
            </a:r>
            <a:r>
              <a:rPr lang="en-ID" sz="1400" dirty="0">
                <a:solidFill>
                  <a:srgbClr val="FF0000"/>
                </a:solidFill>
              </a:rPr>
              <a:t> dan impact </a:t>
            </a:r>
            <a:r>
              <a:rPr lang="en-ID" sz="1400" dirty="0" err="1">
                <a:solidFill>
                  <a:srgbClr val="FF0000"/>
                </a:solidFill>
              </a:rPr>
              <a:t>untuk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binus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Coach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komentar</a:t>
            </a:r>
            <a:r>
              <a:rPr lang="en-ID" sz="1400" dirty="0"/>
              <a:t> </a:t>
            </a:r>
            <a:r>
              <a:rPr lang="en-ID" sz="1400" dirty="0" err="1"/>
              <a:t>terkait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,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poin</a:t>
            </a:r>
            <a:r>
              <a:rPr lang="en-ID" sz="1400" dirty="0"/>
              <a:t> dan </a:t>
            </a:r>
            <a:r>
              <a:rPr lang="en-ID" sz="1400" dirty="0" err="1"/>
              <a:t>memvalidasi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tanda</a:t>
            </a:r>
            <a:r>
              <a:rPr lang="en-ID" sz="1400" dirty="0"/>
              <a:t> </a:t>
            </a:r>
            <a:r>
              <a:rPr lang="en-ID" sz="1400" dirty="0" err="1"/>
              <a:t>tangan</a:t>
            </a:r>
            <a:r>
              <a:rPr lang="en-ID" sz="1400" dirty="0"/>
              <a:t> / </a:t>
            </a:r>
            <a:r>
              <a:rPr lang="en-ID" sz="1400" dirty="0" err="1"/>
              <a:t>paraf</a:t>
            </a:r>
            <a:endParaRPr lang="en-ID" sz="14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400" dirty="0" err="1"/>
              <a:t>Penilaian</a:t>
            </a:r>
            <a:r>
              <a:rPr lang="en-ID" sz="1400" dirty="0"/>
              <a:t> pada 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 </a:t>
            </a:r>
            <a:r>
              <a:rPr lang="en-ID" sz="1400" dirty="0" err="1"/>
              <a:t>berikut</a:t>
            </a:r>
            <a:r>
              <a:rPr lang="en-ID" sz="14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sv-SE" sz="1400" dirty="0">
                <a:solidFill>
                  <a:srgbClr val="FF0000"/>
                </a:solidFill>
              </a:rPr>
              <a:t>Bisnis yang dijalankan tidak mempunyai laporan kegiatan berkala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kegiatan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berkala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6 </a:t>
            </a:r>
            <a:r>
              <a:rPr lang="en-ID" sz="1400" dirty="0" err="1">
                <a:solidFill>
                  <a:srgbClr val="FF0000"/>
                </a:solidFill>
              </a:rPr>
              <a:t>bulan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kegiatan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berkala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antara</a:t>
            </a:r>
            <a:r>
              <a:rPr lang="en-ID" sz="1400" dirty="0">
                <a:solidFill>
                  <a:srgbClr val="FF0000"/>
                </a:solidFill>
              </a:rPr>
              <a:t> 6-12 </a:t>
            </a:r>
            <a:r>
              <a:rPr lang="en-ID" sz="1400" dirty="0" err="1">
                <a:solidFill>
                  <a:srgbClr val="FF0000"/>
                </a:solidFill>
              </a:rPr>
              <a:t>bulan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kegiatan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berkala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lebih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laporan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kegiatan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berkala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lebih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 dan minimal </a:t>
            </a:r>
            <a:r>
              <a:rPr lang="en-ID" sz="1400" dirty="0" err="1">
                <a:solidFill>
                  <a:srgbClr val="FF0000"/>
                </a:solidFill>
              </a:rPr>
              <a:t>sudah</a:t>
            </a:r>
            <a:r>
              <a:rPr lang="en-ID" sz="1400" dirty="0">
                <a:solidFill>
                  <a:srgbClr val="FF0000"/>
                </a:solidFill>
              </a:rPr>
              <a:t> di audit </a:t>
            </a:r>
            <a:r>
              <a:rPr lang="en-ID" sz="1400" dirty="0" err="1">
                <a:solidFill>
                  <a:srgbClr val="FF0000"/>
                </a:solidFill>
              </a:rPr>
              <a:t>secara</a:t>
            </a:r>
            <a:r>
              <a:rPr lang="en-ID" sz="1400" dirty="0">
                <a:solidFill>
                  <a:srgbClr val="FF0000"/>
                </a:solidFill>
              </a:rPr>
              <a:t> internal</a:t>
            </a:r>
            <a:endParaRPr lang="en-ID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EDA86-959F-4187-94E4-86D92E5B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54" y="566156"/>
            <a:ext cx="5187401" cy="57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2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38199" y="1568254"/>
            <a:ext cx="573796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isian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>
                <a:solidFill>
                  <a:srgbClr val="FF0000"/>
                </a:solidFill>
              </a:rPr>
              <a:t>Nilai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>
                <a:solidFill>
                  <a:srgbClr val="FF0000"/>
                </a:solidFill>
              </a:rPr>
              <a:t>Nilai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, yang </a:t>
            </a:r>
            <a:r>
              <a:rPr lang="en-ID" sz="1400" dirty="0" err="1">
                <a:solidFill>
                  <a:srgbClr val="FF0000"/>
                </a:solidFill>
              </a:rPr>
              <a:t>sudah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divalidasi</a:t>
            </a:r>
            <a:r>
              <a:rPr lang="en-ID" sz="1400" dirty="0">
                <a:solidFill>
                  <a:srgbClr val="FF0000"/>
                </a:solidFill>
              </a:rPr>
              <a:t> oleh coach dan venture capital </a:t>
            </a:r>
            <a:r>
              <a:rPr lang="en-ID" sz="1400" dirty="0" err="1">
                <a:solidFill>
                  <a:srgbClr val="FF0000"/>
                </a:solidFill>
              </a:rPr>
              <a:t>sebagai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bukti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pernah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dipresentasikan</a:t>
            </a:r>
            <a:r>
              <a:rPr lang="en-ID" sz="1400" dirty="0">
                <a:solidFill>
                  <a:srgbClr val="FF0000"/>
                </a:solidFill>
              </a:rPr>
              <a:t> pada Venture Capital.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Coach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komentar</a:t>
            </a:r>
            <a:r>
              <a:rPr lang="en-ID" sz="1400" dirty="0"/>
              <a:t> </a:t>
            </a:r>
            <a:r>
              <a:rPr lang="en-ID" sz="1400" dirty="0" err="1"/>
              <a:t>terkait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,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poin</a:t>
            </a:r>
            <a:r>
              <a:rPr lang="en-ID" sz="1400" dirty="0"/>
              <a:t> dan </a:t>
            </a:r>
            <a:r>
              <a:rPr lang="en-ID" sz="1400" dirty="0" err="1"/>
              <a:t>memvalidasi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tanda</a:t>
            </a:r>
            <a:r>
              <a:rPr lang="en-ID" sz="1400" dirty="0"/>
              <a:t> </a:t>
            </a:r>
            <a:r>
              <a:rPr lang="en-ID" sz="1400" dirty="0" err="1"/>
              <a:t>tangan</a:t>
            </a:r>
            <a:r>
              <a:rPr lang="en-ID" sz="1400" dirty="0"/>
              <a:t> / </a:t>
            </a:r>
            <a:r>
              <a:rPr lang="en-ID" sz="1400" dirty="0" err="1"/>
              <a:t>paraf</a:t>
            </a:r>
            <a:endParaRPr lang="en-ID" sz="14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400" dirty="0" err="1"/>
              <a:t>Penilaian</a:t>
            </a:r>
            <a:r>
              <a:rPr lang="en-ID" sz="1400" dirty="0"/>
              <a:t> pada 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 </a:t>
            </a:r>
            <a:r>
              <a:rPr lang="en-ID" sz="1400" dirty="0" err="1"/>
              <a:t>berikut</a:t>
            </a:r>
            <a:r>
              <a:rPr lang="en-ID" sz="14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sv-SE" sz="1400" dirty="0">
                <a:solidFill>
                  <a:srgbClr val="FF0000"/>
                </a:solidFill>
              </a:rPr>
              <a:t>Tidak mempunyai analisa valuasi bisnis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analisa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bisnis,tetapi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tidak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mampu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memnjelaskan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digunakan</a:t>
            </a:r>
            <a:r>
              <a:rPr lang="en-ID" sz="1400" dirty="0">
                <a:solidFill>
                  <a:srgbClr val="FF0000"/>
                </a:solidFill>
              </a:rPr>
              <a:t>   dan </a:t>
            </a:r>
            <a:r>
              <a:rPr lang="en-ID" sz="1400" dirty="0" err="1">
                <a:solidFill>
                  <a:srgbClr val="FF0000"/>
                </a:solidFill>
              </a:rPr>
              <a:t>belum</a:t>
            </a:r>
            <a:r>
              <a:rPr lang="en-ID" sz="1400" dirty="0">
                <a:solidFill>
                  <a:srgbClr val="FF0000"/>
                </a:solidFill>
              </a:rPr>
              <a:t> di </a:t>
            </a:r>
            <a:r>
              <a:rPr lang="en-ID" sz="1400" dirty="0" err="1">
                <a:solidFill>
                  <a:srgbClr val="FF0000"/>
                </a:solidFill>
              </a:rPr>
              <a:t>presentasi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pihak</a:t>
            </a:r>
            <a:r>
              <a:rPr lang="en-ID" sz="1400" dirty="0">
                <a:solidFill>
                  <a:srgbClr val="FF0000"/>
                </a:solidFill>
              </a:rPr>
              <a:t> lain.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analisa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dilakukan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benar</a:t>
            </a:r>
            <a:r>
              <a:rPr lang="en-ID" sz="1400" dirty="0">
                <a:solidFill>
                  <a:srgbClr val="FF0000"/>
                </a:solidFill>
              </a:rPr>
              <a:t> (</a:t>
            </a:r>
            <a:r>
              <a:rPr lang="en-ID" sz="1400" dirty="0" err="1">
                <a:solidFill>
                  <a:srgbClr val="FF0000"/>
                </a:solidFill>
              </a:rPr>
              <a:t>setidaknya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compare analysis) </a:t>
            </a:r>
            <a:r>
              <a:rPr lang="en-ID" sz="1400" dirty="0" err="1">
                <a:solidFill>
                  <a:srgbClr val="FF0000"/>
                </a:solidFill>
              </a:rPr>
              <a:t>namun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belum</a:t>
            </a:r>
            <a:r>
              <a:rPr lang="en-ID" sz="1400" dirty="0">
                <a:solidFill>
                  <a:srgbClr val="FF0000"/>
                </a:solidFill>
              </a:rPr>
              <a:t> di </a:t>
            </a:r>
            <a:r>
              <a:rPr lang="en-ID" sz="1400" dirty="0" err="1">
                <a:solidFill>
                  <a:srgbClr val="FF0000"/>
                </a:solidFill>
              </a:rPr>
              <a:t>presentasi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pihak</a:t>
            </a:r>
            <a:r>
              <a:rPr lang="en-ID" sz="1400" dirty="0">
                <a:solidFill>
                  <a:srgbClr val="FF0000"/>
                </a:solidFill>
              </a:rPr>
              <a:t> lain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analisa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dilakukan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benar</a:t>
            </a:r>
            <a:r>
              <a:rPr lang="en-ID" sz="1400" dirty="0">
                <a:solidFill>
                  <a:srgbClr val="FF0000"/>
                </a:solidFill>
              </a:rPr>
              <a:t> (</a:t>
            </a:r>
            <a:r>
              <a:rPr lang="en-ID" sz="1400" dirty="0" err="1">
                <a:solidFill>
                  <a:srgbClr val="FF0000"/>
                </a:solidFill>
              </a:rPr>
              <a:t>setidaknya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compare analysis) dan </a:t>
            </a:r>
            <a:r>
              <a:rPr lang="en-ID" sz="1400" dirty="0" err="1">
                <a:solidFill>
                  <a:srgbClr val="FF0000"/>
                </a:solidFill>
              </a:rPr>
              <a:t>sudah</a:t>
            </a:r>
            <a:r>
              <a:rPr lang="en-ID" sz="1400" dirty="0">
                <a:solidFill>
                  <a:srgbClr val="FF0000"/>
                </a:solidFill>
              </a:rPr>
              <a:t> di </a:t>
            </a:r>
            <a:r>
              <a:rPr lang="en-ID" sz="1400" dirty="0" err="1">
                <a:solidFill>
                  <a:srgbClr val="FF0000"/>
                </a:solidFill>
              </a:rPr>
              <a:t>presentasi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pihak</a:t>
            </a:r>
            <a:r>
              <a:rPr lang="en-ID" sz="1400" dirty="0">
                <a:solidFill>
                  <a:srgbClr val="FF0000"/>
                </a:solidFill>
              </a:rPr>
              <a:t> lain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Mempunyai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analisa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valuasi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dilakukan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benar</a:t>
            </a:r>
            <a:r>
              <a:rPr lang="en-ID" sz="1400" dirty="0">
                <a:solidFill>
                  <a:srgbClr val="FF0000"/>
                </a:solidFill>
              </a:rPr>
              <a:t> (</a:t>
            </a:r>
            <a:r>
              <a:rPr lang="en-ID" sz="1400" dirty="0" err="1">
                <a:solidFill>
                  <a:srgbClr val="FF0000"/>
                </a:solidFill>
              </a:rPr>
              <a:t>setidaknya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metode</a:t>
            </a:r>
            <a:r>
              <a:rPr lang="en-ID" sz="1400" dirty="0">
                <a:solidFill>
                  <a:srgbClr val="FF0000"/>
                </a:solidFill>
              </a:rPr>
              <a:t> compare analysis) dan </a:t>
            </a:r>
            <a:r>
              <a:rPr lang="en-ID" sz="1400" dirty="0" err="1">
                <a:solidFill>
                  <a:srgbClr val="FF0000"/>
                </a:solidFill>
              </a:rPr>
              <a:t>sudah</a:t>
            </a:r>
            <a:r>
              <a:rPr lang="en-ID" sz="1400" dirty="0">
                <a:solidFill>
                  <a:srgbClr val="FF0000"/>
                </a:solidFill>
              </a:rPr>
              <a:t> di </a:t>
            </a:r>
            <a:r>
              <a:rPr lang="en-ID" sz="1400" dirty="0" err="1">
                <a:solidFill>
                  <a:srgbClr val="FF0000"/>
                </a:solidFill>
              </a:rPr>
              <a:t>presentasi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pihak</a:t>
            </a:r>
            <a:r>
              <a:rPr lang="en-ID" sz="1400" dirty="0">
                <a:solidFill>
                  <a:srgbClr val="FF0000"/>
                </a:solidFill>
              </a:rPr>
              <a:t> lain dan salah </a:t>
            </a:r>
            <a:r>
              <a:rPr lang="en-ID" sz="1400" dirty="0" err="1">
                <a:solidFill>
                  <a:srgbClr val="FF0000"/>
                </a:solidFill>
              </a:rPr>
              <a:t>satunya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merupakan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pemain</a:t>
            </a:r>
            <a:r>
              <a:rPr lang="en-ID" sz="1400" dirty="0">
                <a:solidFill>
                  <a:srgbClr val="FF0000"/>
                </a:solidFill>
              </a:rPr>
              <a:t> global.</a:t>
            </a:r>
            <a:endParaRPr lang="en-ID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A121F-38BC-4D25-8F99-BF3BCBD3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497" y="1936406"/>
            <a:ext cx="4487061" cy="298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9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38199" y="1568254"/>
            <a:ext cx="67901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isian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>
                <a:solidFill>
                  <a:srgbClr val="FF0000"/>
                </a:solidFill>
              </a:rPr>
              <a:t>daftar partner </a:t>
            </a:r>
            <a:r>
              <a:rPr lang="en-ID" sz="1400" dirty="0" err="1">
                <a:solidFill>
                  <a:srgbClr val="FF0000"/>
                </a:solidFill>
              </a:rPr>
              <a:t>penting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bisnis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dijalankan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selama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setahun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terakhir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berupa</a:t>
            </a:r>
            <a:r>
              <a:rPr lang="en-ID" sz="1400" dirty="0"/>
              <a:t> </a:t>
            </a:r>
            <a:r>
              <a:rPr lang="en-ID" sz="1400" dirty="0" err="1">
                <a:solidFill>
                  <a:srgbClr val="FF0000"/>
                </a:solidFill>
              </a:rPr>
              <a:t>daftart</a:t>
            </a:r>
            <a:r>
              <a:rPr lang="en-ID" sz="1400" dirty="0">
                <a:solidFill>
                  <a:srgbClr val="FF0000"/>
                </a:solidFill>
              </a:rPr>
              <a:t> partner </a:t>
            </a:r>
            <a:r>
              <a:rPr lang="en-ID" sz="1400" dirty="0" err="1">
                <a:solidFill>
                  <a:srgbClr val="FF0000"/>
                </a:solidFill>
              </a:rPr>
              <a:t>penting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selama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setahun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terakhir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disertai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bukti</a:t>
            </a:r>
            <a:r>
              <a:rPr lang="en-ID" sz="1400" dirty="0">
                <a:solidFill>
                  <a:srgbClr val="FF0000"/>
                </a:solidFill>
              </a:rPr>
              <a:t> yang </a:t>
            </a:r>
            <a:r>
              <a:rPr lang="en-ID" sz="1400" dirty="0" err="1">
                <a:solidFill>
                  <a:srgbClr val="FF0000"/>
                </a:solidFill>
              </a:rPr>
              <a:t>menunjukkan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durasi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kerjasama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bisa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bentuk</a:t>
            </a:r>
            <a:r>
              <a:rPr lang="en-ID" sz="1400" dirty="0">
                <a:solidFill>
                  <a:srgbClr val="FF0000"/>
                </a:solidFill>
              </a:rPr>
              <a:t> MoU, </a:t>
            </a:r>
            <a:r>
              <a:rPr lang="en-ID" sz="1400" dirty="0" err="1">
                <a:solidFill>
                  <a:srgbClr val="FF0000"/>
                </a:solidFill>
              </a:rPr>
              <a:t>surat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perjanjian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atau</a:t>
            </a:r>
            <a:r>
              <a:rPr lang="en-ID" sz="1400" dirty="0">
                <a:solidFill>
                  <a:srgbClr val="FF0000"/>
                </a:solidFill>
              </a:rPr>
              <a:t> data </a:t>
            </a:r>
            <a:r>
              <a:rPr lang="en-ID" sz="1400" dirty="0" err="1">
                <a:solidFill>
                  <a:srgbClr val="FF0000"/>
                </a:solidFill>
              </a:rPr>
              <a:t>aktivitas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jual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beli</a:t>
            </a:r>
            <a:r>
              <a:rPr lang="en-ID" sz="1400" dirty="0">
                <a:solidFill>
                  <a:srgbClr val="FF0000"/>
                </a:solidFill>
              </a:rPr>
              <a:t> yang valid </a:t>
            </a:r>
            <a:r>
              <a:rPr lang="en-ID" sz="1400" dirty="0" err="1">
                <a:solidFill>
                  <a:srgbClr val="FF0000"/>
                </a:solidFill>
              </a:rPr>
              <a:t>dalam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satu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Coach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komentar</a:t>
            </a:r>
            <a:r>
              <a:rPr lang="en-ID" sz="1400" dirty="0"/>
              <a:t> </a:t>
            </a:r>
            <a:r>
              <a:rPr lang="en-ID" sz="1400" dirty="0" err="1"/>
              <a:t>terkait</a:t>
            </a:r>
            <a:r>
              <a:rPr lang="en-ID" sz="1400" dirty="0"/>
              <a:t> </a:t>
            </a:r>
            <a:r>
              <a:rPr lang="en-ID" sz="1400" dirty="0" err="1"/>
              <a:t>bukti</a:t>
            </a:r>
            <a:r>
              <a:rPr lang="en-ID" sz="1400" dirty="0"/>
              <a:t> ,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poin</a:t>
            </a:r>
            <a:r>
              <a:rPr lang="en-ID" sz="1400" dirty="0"/>
              <a:t> dan </a:t>
            </a:r>
            <a:r>
              <a:rPr lang="en-ID" sz="1400" dirty="0" err="1"/>
              <a:t>memvalidasi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tanda</a:t>
            </a:r>
            <a:r>
              <a:rPr lang="en-ID" sz="1400" dirty="0"/>
              <a:t> </a:t>
            </a:r>
            <a:r>
              <a:rPr lang="en-ID" sz="1400" dirty="0" err="1"/>
              <a:t>tangan</a:t>
            </a:r>
            <a:r>
              <a:rPr lang="en-ID" sz="1400" dirty="0"/>
              <a:t> / </a:t>
            </a:r>
            <a:r>
              <a:rPr lang="en-ID" sz="1400" dirty="0" err="1"/>
              <a:t>paraf</a:t>
            </a:r>
            <a:endParaRPr lang="en-ID" sz="14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400" dirty="0" err="1"/>
              <a:t>Penilaian</a:t>
            </a:r>
            <a:r>
              <a:rPr lang="en-ID" sz="1400" dirty="0"/>
              <a:t> pada form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sebagai</a:t>
            </a:r>
            <a:r>
              <a:rPr lang="en-ID" sz="1400" dirty="0"/>
              <a:t> </a:t>
            </a:r>
            <a:r>
              <a:rPr lang="en-ID" sz="1400" dirty="0" err="1"/>
              <a:t>berikut</a:t>
            </a:r>
            <a:r>
              <a:rPr lang="en-ID" sz="14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1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sv-SE" sz="1400" dirty="0">
                <a:solidFill>
                  <a:srgbClr val="FF0000"/>
                </a:solidFill>
              </a:rPr>
              <a:t>tidak dapat menjabarkan dan menjelaskan data mengenai partner yang potensial beserta dengan alternatifnya dengan baik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2 (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menjabarkan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data </a:t>
            </a:r>
            <a:r>
              <a:rPr lang="en-ID" sz="1400" dirty="0" err="1">
                <a:solidFill>
                  <a:srgbClr val="FF0000"/>
                </a:solidFill>
              </a:rPr>
              <a:t>mengenai</a:t>
            </a:r>
            <a:r>
              <a:rPr lang="en-ID" sz="1400" dirty="0">
                <a:solidFill>
                  <a:srgbClr val="FF0000"/>
                </a:solidFill>
              </a:rPr>
              <a:t> partner yang </a:t>
            </a:r>
            <a:r>
              <a:rPr lang="en-ID" sz="1400" dirty="0" err="1">
                <a:solidFill>
                  <a:srgbClr val="FF0000"/>
                </a:solidFill>
              </a:rPr>
              <a:t>potensial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alternatifnya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3 (</a:t>
            </a:r>
            <a:r>
              <a:rPr lang="en-ID" sz="1400" dirty="0" err="1">
                <a:solidFill>
                  <a:srgbClr val="FF0000"/>
                </a:solidFill>
              </a:rPr>
              <a:t>cukup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menjabarkan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data </a:t>
            </a:r>
            <a:r>
              <a:rPr lang="en-ID" sz="1400" dirty="0" err="1">
                <a:solidFill>
                  <a:srgbClr val="FF0000"/>
                </a:solidFill>
              </a:rPr>
              <a:t>mengenai</a:t>
            </a:r>
            <a:r>
              <a:rPr lang="en-ID" sz="1400" dirty="0">
                <a:solidFill>
                  <a:srgbClr val="FF0000"/>
                </a:solidFill>
              </a:rPr>
              <a:t> partner yang </a:t>
            </a:r>
            <a:r>
              <a:rPr lang="en-ID" sz="1400" dirty="0" err="1">
                <a:solidFill>
                  <a:srgbClr val="FF0000"/>
                </a:solidFill>
              </a:rPr>
              <a:t>potensial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alternatifnya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bekerja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sama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kurang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6 </a:t>
            </a:r>
            <a:r>
              <a:rPr lang="en-ID" sz="1400" dirty="0" err="1">
                <a:solidFill>
                  <a:srgbClr val="FF0000"/>
                </a:solidFill>
              </a:rPr>
              <a:t>bulan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4 (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menjabarkan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data </a:t>
            </a:r>
            <a:r>
              <a:rPr lang="en-ID" sz="1400" dirty="0" err="1">
                <a:solidFill>
                  <a:srgbClr val="FF0000"/>
                </a:solidFill>
              </a:rPr>
              <a:t>mengenai</a:t>
            </a:r>
            <a:r>
              <a:rPr lang="en-ID" sz="1400" dirty="0">
                <a:solidFill>
                  <a:srgbClr val="FF0000"/>
                </a:solidFill>
              </a:rPr>
              <a:t> partner yang </a:t>
            </a:r>
            <a:r>
              <a:rPr lang="en-ID" sz="1400" dirty="0" err="1">
                <a:solidFill>
                  <a:srgbClr val="FF0000"/>
                </a:solidFill>
              </a:rPr>
              <a:t>potensial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alternatifnya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bekerja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sama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antara</a:t>
            </a:r>
            <a:r>
              <a:rPr lang="en-ID" sz="1400" dirty="0">
                <a:solidFill>
                  <a:srgbClr val="FF0000"/>
                </a:solidFill>
              </a:rPr>
              <a:t> 6-12 </a:t>
            </a:r>
            <a:r>
              <a:rPr lang="en-ID" sz="1400" dirty="0" err="1">
                <a:solidFill>
                  <a:srgbClr val="FF0000"/>
                </a:solidFill>
              </a:rPr>
              <a:t>bulan</a:t>
            </a:r>
            <a:endParaRPr lang="en-ID" sz="14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400" dirty="0" err="1">
                <a:solidFill>
                  <a:srgbClr val="FF0000"/>
                </a:solidFill>
              </a:rPr>
              <a:t>Poin</a:t>
            </a:r>
            <a:r>
              <a:rPr lang="en-ID" sz="1400" dirty="0">
                <a:solidFill>
                  <a:srgbClr val="FF0000"/>
                </a:solidFill>
              </a:rPr>
              <a:t> 5 (</a:t>
            </a:r>
            <a:r>
              <a:rPr lang="en-ID" sz="1400" dirty="0" err="1">
                <a:solidFill>
                  <a:srgbClr val="FF0000"/>
                </a:solidFill>
              </a:rPr>
              <a:t>sangat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) : </a:t>
            </a:r>
            <a:r>
              <a:rPr lang="en-ID" sz="1400" dirty="0" err="1">
                <a:solidFill>
                  <a:srgbClr val="FF0000"/>
                </a:solidFill>
              </a:rPr>
              <a:t>dapat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menjabarkan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menjelaskan</a:t>
            </a:r>
            <a:r>
              <a:rPr lang="en-ID" sz="1400" dirty="0">
                <a:solidFill>
                  <a:srgbClr val="FF0000"/>
                </a:solidFill>
              </a:rPr>
              <a:t> data </a:t>
            </a:r>
            <a:r>
              <a:rPr lang="en-ID" sz="1400" dirty="0" err="1">
                <a:solidFill>
                  <a:srgbClr val="FF0000"/>
                </a:solidFill>
              </a:rPr>
              <a:t>mengenai</a:t>
            </a:r>
            <a:r>
              <a:rPr lang="en-ID" sz="1400" dirty="0">
                <a:solidFill>
                  <a:srgbClr val="FF0000"/>
                </a:solidFill>
              </a:rPr>
              <a:t> partner yang </a:t>
            </a:r>
            <a:r>
              <a:rPr lang="en-ID" sz="1400" dirty="0" err="1">
                <a:solidFill>
                  <a:srgbClr val="FF0000"/>
                </a:solidFill>
              </a:rPr>
              <a:t>potensial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beserta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alternatifnya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dengan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baik</a:t>
            </a:r>
            <a:r>
              <a:rPr lang="en-ID" sz="1400" dirty="0">
                <a:solidFill>
                  <a:srgbClr val="FF0000"/>
                </a:solidFill>
              </a:rPr>
              <a:t> dan </a:t>
            </a:r>
            <a:r>
              <a:rPr lang="en-ID" sz="1400" dirty="0" err="1">
                <a:solidFill>
                  <a:srgbClr val="FF0000"/>
                </a:solidFill>
              </a:rPr>
              <a:t>telah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bekerja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sama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lebih</a:t>
            </a:r>
            <a:r>
              <a:rPr lang="en-ID" sz="1400" dirty="0">
                <a:solidFill>
                  <a:srgbClr val="FF0000"/>
                </a:solidFill>
              </a:rPr>
              <a:t> </a:t>
            </a:r>
            <a:r>
              <a:rPr lang="en-ID" sz="1400" dirty="0" err="1">
                <a:solidFill>
                  <a:srgbClr val="FF0000"/>
                </a:solidFill>
              </a:rPr>
              <a:t>dari</a:t>
            </a:r>
            <a:r>
              <a:rPr lang="en-ID" sz="1400" dirty="0">
                <a:solidFill>
                  <a:srgbClr val="FF0000"/>
                </a:solidFill>
              </a:rPr>
              <a:t>  1 </a:t>
            </a:r>
            <a:r>
              <a:rPr lang="en-ID" sz="1400" dirty="0" err="1">
                <a:solidFill>
                  <a:srgbClr val="FF0000"/>
                </a:solidFill>
              </a:rPr>
              <a:t>tahun</a:t>
            </a:r>
            <a:r>
              <a:rPr lang="en-ID" sz="1400" dirty="0">
                <a:solidFill>
                  <a:srgbClr val="FF0000"/>
                </a:solidFill>
              </a:rPr>
              <a:t>.</a:t>
            </a:r>
            <a:endParaRPr lang="en-ID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7BBDF-5088-48B2-B768-BBE154DC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96" y="1244900"/>
            <a:ext cx="3853130" cy="4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5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8276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5C2D5-011E-4106-8920-14A9C30B472F}"/>
              </a:ext>
            </a:extLst>
          </p:cNvPr>
          <p:cNvSpPr txBox="1"/>
          <p:nvPr/>
        </p:nvSpPr>
        <p:spPr>
          <a:xfrm>
            <a:off x="838199" y="1568254"/>
            <a:ext cx="65271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adanya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keuangan</a:t>
            </a:r>
            <a:r>
              <a:rPr lang="en-ID" sz="1600" dirty="0">
                <a:solidFill>
                  <a:srgbClr val="FF0000"/>
                </a:solidFill>
              </a:rPr>
              <a:t> yang </a:t>
            </a:r>
            <a:r>
              <a:rPr lang="en-ID" sz="1600" dirty="0" err="1">
                <a:solidFill>
                  <a:srgbClr val="FF0000"/>
                </a:solidFill>
              </a:rPr>
              <a:t>bisa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diaudit</a:t>
            </a:r>
            <a:r>
              <a:rPr lang="en-ID" sz="1600" dirty="0">
                <a:solidFill>
                  <a:srgbClr val="FF0000"/>
                </a:solidFill>
              </a:rPr>
              <a:t> oleh </a:t>
            </a:r>
            <a:r>
              <a:rPr lang="en-ID" sz="1600" dirty="0" err="1">
                <a:solidFill>
                  <a:srgbClr val="FF0000"/>
                </a:solidFill>
              </a:rPr>
              <a:t>pihak</a:t>
            </a:r>
            <a:r>
              <a:rPr lang="en-ID" sz="1600" dirty="0">
                <a:solidFill>
                  <a:srgbClr val="FF0000"/>
                </a:solidFill>
              </a:rPr>
              <a:t> yang </a:t>
            </a:r>
            <a:r>
              <a:rPr lang="en-ID" sz="1600" dirty="0" err="1">
                <a:solidFill>
                  <a:srgbClr val="FF0000"/>
                </a:solidFill>
              </a:rPr>
              <a:t>berwenang</a:t>
            </a:r>
            <a:r>
              <a:rPr lang="en-ID" sz="1600" dirty="0">
                <a:solidFill>
                  <a:srgbClr val="FF0000"/>
                </a:solidFill>
              </a:rPr>
              <a:t> (KAP).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keuangan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perusahaan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selama</a:t>
            </a:r>
            <a:r>
              <a:rPr lang="en-ID" sz="1600" dirty="0">
                <a:solidFill>
                  <a:srgbClr val="FF0000"/>
                </a:solidFill>
              </a:rPr>
              <a:t> 1 </a:t>
            </a:r>
            <a:r>
              <a:rPr lang="en-ID" sz="1600" dirty="0" err="1">
                <a:solidFill>
                  <a:srgbClr val="FF0000"/>
                </a:solidFill>
              </a:rPr>
              <a:t>tahun</a:t>
            </a:r>
            <a:r>
              <a:rPr lang="en-ID" sz="1600" dirty="0">
                <a:solidFill>
                  <a:srgbClr val="FF0000"/>
                </a:solidFill>
              </a:rPr>
              <a:t>,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rugi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laba</a:t>
            </a:r>
            <a:r>
              <a:rPr lang="en-ID" sz="1600" dirty="0">
                <a:solidFill>
                  <a:srgbClr val="FF0000"/>
                </a:solidFill>
              </a:rPr>
              <a:t> dan cash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 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1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sv-SE" sz="1600" dirty="0">
                <a:solidFill>
                  <a:srgbClr val="FF0000"/>
                </a:solidFill>
              </a:rPr>
              <a:t>Tidak mempunyai laporan finansial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2 (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Mempunyai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finansial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namun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tidak</a:t>
            </a:r>
            <a:r>
              <a:rPr lang="en-ID" sz="1600" dirty="0">
                <a:solidFill>
                  <a:srgbClr val="FF0000"/>
                </a:solidFill>
              </a:rPr>
              <a:t> auditable</a:t>
            </a: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3 (</a:t>
            </a:r>
            <a:r>
              <a:rPr lang="en-ID" sz="1600" dirty="0" err="1">
                <a:solidFill>
                  <a:srgbClr val="FF0000"/>
                </a:solidFill>
              </a:rPr>
              <a:t>cukup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s-ES" sz="1600" dirty="0" err="1">
                <a:solidFill>
                  <a:srgbClr val="FF0000"/>
                </a:solidFill>
              </a:rPr>
              <a:t>Mempunyai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laporan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finansial</a:t>
            </a:r>
            <a:r>
              <a:rPr lang="es-ES" sz="1600" dirty="0">
                <a:solidFill>
                  <a:srgbClr val="FF0000"/>
                </a:solidFill>
              </a:rPr>
              <a:t> yang auditable antara 6-12 </a:t>
            </a:r>
            <a:r>
              <a:rPr lang="es-ES" sz="1600" dirty="0" err="1">
                <a:solidFill>
                  <a:srgbClr val="FF0000"/>
                </a:solidFill>
              </a:rPr>
              <a:t>bulan</a:t>
            </a:r>
            <a:endParaRPr lang="es-ES" sz="16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4 (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Mempunyai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finansial</a:t>
            </a:r>
            <a:r>
              <a:rPr lang="en-ID" sz="1600" dirty="0">
                <a:solidFill>
                  <a:srgbClr val="FF0000"/>
                </a:solidFill>
              </a:rPr>
              <a:t> yang auditable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 </a:t>
            </a:r>
            <a:r>
              <a:rPr lang="en-ID" sz="1600" dirty="0" err="1">
                <a:solidFill>
                  <a:srgbClr val="FF0000"/>
                </a:solidFill>
              </a:rPr>
              <a:t>tahun</a:t>
            </a:r>
            <a:endParaRPr lang="en-ID" sz="1600" dirty="0">
              <a:solidFill>
                <a:srgbClr val="FF0000"/>
              </a:solidFill>
            </a:endParaRPr>
          </a:p>
          <a:p>
            <a:pPr marL="363538" lvl="1" indent="-188913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5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Mempunyai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laporan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finansial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selama</a:t>
            </a:r>
            <a:r>
              <a:rPr lang="en-ID" sz="1600" dirty="0">
                <a:solidFill>
                  <a:srgbClr val="FF0000"/>
                </a:solidFill>
              </a:rPr>
              <a:t> minimal 1 </a:t>
            </a:r>
            <a:r>
              <a:rPr lang="en-ID" sz="1600" dirty="0" err="1">
                <a:solidFill>
                  <a:srgbClr val="FF0000"/>
                </a:solidFill>
              </a:rPr>
              <a:t>tahun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telah</a:t>
            </a:r>
            <a:r>
              <a:rPr lang="en-ID" sz="1600" dirty="0">
                <a:solidFill>
                  <a:srgbClr val="FF0000"/>
                </a:solidFill>
              </a:rPr>
              <a:t>  di audit oleh KAP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E50CB-FD21-4885-AFF6-9A78D95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371" y="2201490"/>
            <a:ext cx="4356765" cy="28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D5D-C96E-464A-9CF6-A56B35AC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077"/>
            <a:ext cx="10515600" cy="896145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- </a:t>
            </a:r>
            <a:r>
              <a:rPr lang="en-ID" dirty="0" err="1"/>
              <a:t>Technopreneurship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1C45-0B95-4CC0-84FF-F57F13189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750"/>
            <a:ext cx="10515600" cy="4351338"/>
          </a:xfrm>
        </p:spPr>
        <p:txBody>
          <a:bodyPr>
            <a:normAutofit/>
          </a:bodyPr>
          <a:lstStyle/>
          <a:p>
            <a:r>
              <a:rPr lang="en-ID" dirty="0"/>
              <a:t>Startup PesanLapangan.com di </a:t>
            </a:r>
            <a:r>
              <a:rPr lang="en-ID" dirty="0" err="1"/>
              <a:t>fase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deskripsi</a:t>
            </a:r>
            <a:r>
              <a:rPr lang="en-ID" dirty="0"/>
              <a:t> </a:t>
            </a:r>
            <a:r>
              <a:rPr lang="en-ID" dirty="0" err="1"/>
              <a:t>produk</a:t>
            </a:r>
            <a:endParaRPr lang="en-ID" dirty="0"/>
          </a:p>
          <a:p>
            <a:pPr lvl="1"/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prototype pada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pertners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dokumentasi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Startup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prototype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dilakukan</a:t>
            </a:r>
            <a:endParaRPr lang="en-ID" dirty="0"/>
          </a:p>
          <a:p>
            <a:pPr lvl="1"/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infografis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product journey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menginformasikan</a:t>
            </a:r>
            <a:r>
              <a:rPr lang="en-ID" dirty="0"/>
              <a:t> proses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9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ACE6-A3FB-4A8B-8244-DB7E5D00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SRL 9 – GROWING MARKET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0E48-A265-41E4-8B43-09F8FFE4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Teknologi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ditawarkan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telah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dipergunakan</a:t>
            </a:r>
            <a:r>
              <a:rPr lang="en-US" dirty="0">
                <a:solidFill>
                  <a:srgbClr val="FF0000"/>
                </a:solidFill>
              </a:rPr>
              <a:t> di </a:t>
            </a:r>
            <a:r>
              <a:rPr lang="en-US" dirty="0" err="1">
                <a:solidFill>
                  <a:srgbClr val="FF0000"/>
                </a:solidFill>
              </a:rPr>
              <a:t>tingkat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operasional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  <a:p>
            <a:r>
              <a:rPr lang="en-US" dirty="0" err="1">
                <a:solidFill>
                  <a:srgbClr val="FF0000"/>
                </a:solidFill>
              </a:rPr>
              <a:t>Bisnis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telah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berjalan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dengan</a:t>
            </a:r>
            <a:r>
              <a:rPr lang="en-US" dirty="0">
                <a:solidFill>
                  <a:srgbClr val="FF0000"/>
                </a:solidFill>
              </a:rPr>
              <a:t> market share yang </a:t>
            </a:r>
            <a:r>
              <a:rPr lang="en-US" dirty="0" err="1">
                <a:solidFill>
                  <a:srgbClr val="FF0000"/>
                </a:solidFill>
              </a:rPr>
              <a:t>berkembang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26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9D6D-2DD9-4338-ADDB-75D0C4E6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822"/>
            <a:ext cx="10515600" cy="802493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– Local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0D570-2D17-4DD0-9681-0D84A467E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9315"/>
            <a:ext cx="10515600" cy="4351338"/>
          </a:xfrm>
        </p:spPr>
        <p:txBody>
          <a:bodyPr>
            <a:normAutofit/>
          </a:bodyPr>
          <a:lstStyle/>
          <a:p>
            <a:r>
              <a:rPr lang="en-ID" dirty="0"/>
              <a:t>Tim </a:t>
            </a:r>
            <a:r>
              <a:rPr lang="en-ID" dirty="0" err="1"/>
              <a:t>LeLeLo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deskripsi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– yang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gambaran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LeleLo</a:t>
            </a:r>
            <a:endParaRPr lang="en-ID" dirty="0"/>
          </a:p>
          <a:p>
            <a:pPr lvl="1"/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prototype pada </a:t>
            </a:r>
            <a:r>
              <a:rPr lang="en-ID" dirty="0" err="1"/>
              <a:t>pengguna</a:t>
            </a:r>
            <a:r>
              <a:rPr lang="en-ID" dirty="0"/>
              <a:t> (</a:t>
            </a:r>
            <a:r>
              <a:rPr lang="en-ID" dirty="0" err="1"/>
              <a:t>konsumen</a:t>
            </a:r>
            <a:r>
              <a:rPr lang="en-ID" dirty="0"/>
              <a:t> </a:t>
            </a:r>
            <a:r>
              <a:rPr lang="en-ID" dirty="0" err="1"/>
              <a:t>lelel</a:t>
            </a:r>
            <a:r>
              <a:rPr lang="en-ID" dirty="0"/>
              <a:t>) dan partners (</a:t>
            </a:r>
            <a:r>
              <a:rPr lang="en-ID" dirty="0" err="1"/>
              <a:t>pihak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– supplier </a:t>
            </a:r>
            <a:r>
              <a:rPr lang="en-ID" dirty="0" err="1"/>
              <a:t>pakan</a:t>
            </a:r>
            <a:r>
              <a:rPr lang="en-ID" dirty="0"/>
              <a:t>, </a:t>
            </a:r>
            <a:r>
              <a:rPr lang="en-ID" dirty="0" err="1"/>
              <a:t>obat</a:t>
            </a:r>
            <a:r>
              <a:rPr lang="en-ID" dirty="0"/>
              <a:t> </a:t>
            </a:r>
            <a:r>
              <a:rPr lang="en-ID" dirty="0" err="1"/>
              <a:t>dll</a:t>
            </a:r>
            <a:r>
              <a:rPr lang="en-ID" dirty="0"/>
              <a:t>),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dokumentasi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lvl="1"/>
            <a:r>
              <a:rPr lang="en-ID" dirty="0" err="1"/>
              <a:t>Startup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prototype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dilakukan</a:t>
            </a:r>
            <a:endParaRPr lang="en-ID" dirty="0"/>
          </a:p>
          <a:p>
            <a:pPr lvl="1"/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infografis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product journey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menginformasikan</a:t>
            </a:r>
            <a:r>
              <a:rPr lang="en-ID" dirty="0"/>
              <a:t> proses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lvl="1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13078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862-901F-42B1-9CBD-BBA7EC5C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482"/>
            <a:ext cx="10515600" cy="858764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Activity Report – PesanLapangan.com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1B99CB-0BB1-4751-A3D4-FBE4B3FDF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023226"/>
              </p:ext>
            </p:extLst>
          </p:nvPr>
        </p:nvGraphicFramePr>
        <p:xfrm>
          <a:off x="263047" y="2341017"/>
          <a:ext cx="11661727" cy="259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157">
                  <a:extLst>
                    <a:ext uri="{9D8B030D-6E8A-4147-A177-3AD203B41FA5}">
                      <a16:colId xmlns:a16="http://schemas.microsoft.com/office/drawing/2014/main" val="550748797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255705022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2637558135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95006528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316689528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21987555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925264423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539732692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692489764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875454143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474605797"/>
                    </a:ext>
                  </a:extLst>
                </a:gridCol>
              </a:tblGrid>
              <a:tr h="399082"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No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Day &amp; Date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Topics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Result &amp; Follow Up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Coach Name &amp; Signature 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Activity Point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96258"/>
                  </a:ext>
                </a:extLst>
              </a:tr>
              <a:tr h="543454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/>
                        <a:t>To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 err="1"/>
                        <a:t>Grup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71930"/>
                  </a:ext>
                </a:extLst>
              </a:tr>
              <a:tr h="404624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Senin</a:t>
                      </a:r>
                      <a:r>
                        <a:rPr lang="en-ID" sz="1200" dirty="0"/>
                        <a:t>, 6/1/20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Validasi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konsumen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  <a:r>
                        <a:rPr lang="en-ID" sz="1200" dirty="0" err="1"/>
                        <a:t>enemui</a:t>
                      </a:r>
                      <a:r>
                        <a:rPr lang="en-ID" sz="1200" dirty="0"/>
                        <a:t> 5 </a:t>
                      </a:r>
                      <a:r>
                        <a:rPr lang="en-ID" sz="1200" dirty="0" err="1"/>
                        <a:t>konsumen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71239"/>
                  </a:ext>
                </a:extLst>
              </a:tr>
              <a:tr h="404624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Rabu, 15/1/20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Validasi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</a:t>
                      </a:r>
                      <a:r>
                        <a:rPr lang="en-ID" sz="1200" dirty="0"/>
                        <a:t> Partners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Menemui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produsen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serta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obat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lele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1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26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862-901F-42B1-9CBD-BBA7EC5C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82" y="989556"/>
            <a:ext cx="10515600" cy="590843"/>
          </a:xfrm>
        </p:spPr>
        <p:txBody>
          <a:bodyPr>
            <a:normAutofit fontScale="90000"/>
          </a:bodyPr>
          <a:lstStyle/>
          <a:p>
            <a:r>
              <a:rPr lang="en-ID" dirty="0" err="1"/>
              <a:t>Contoh</a:t>
            </a:r>
            <a:r>
              <a:rPr lang="en-ID" dirty="0"/>
              <a:t> Activity Report - </a:t>
            </a:r>
            <a:r>
              <a:rPr lang="en-ID" dirty="0" err="1"/>
              <a:t>Lelelo</a:t>
            </a:r>
            <a:endParaRPr lang="en-ID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28DC084-7E93-4308-B8A4-EEAAEF765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544147"/>
              </p:ext>
            </p:extLst>
          </p:nvPr>
        </p:nvGraphicFramePr>
        <p:xfrm>
          <a:off x="263047" y="2341017"/>
          <a:ext cx="11661727" cy="3142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157">
                  <a:extLst>
                    <a:ext uri="{9D8B030D-6E8A-4147-A177-3AD203B41FA5}">
                      <a16:colId xmlns:a16="http://schemas.microsoft.com/office/drawing/2014/main" val="550748797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255705022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2637558135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95006528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316689528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219875559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925264423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539732692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3692489764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1875454143"/>
                    </a:ext>
                  </a:extLst>
                </a:gridCol>
                <a:gridCol w="1060157">
                  <a:extLst>
                    <a:ext uri="{9D8B030D-6E8A-4147-A177-3AD203B41FA5}">
                      <a16:colId xmlns:a16="http://schemas.microsoft.com/office/drawing/2014/main" val="474605797"/>
                    </a:ext>
                  </a:extLst>
                </a:gridCol>
              </a:tblGrid>
              <a:tr h="399082"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No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Day &amp; Date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Time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Topics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Result &amp; Follow Up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Coach Name &amp; Signature 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D" sz="1400" b="1" dirty="0"/>
                        <a:t>Activity Point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96258"/>
                  </a:ext>
                </a:extLst>
              </a:tr>
              <a:tr h="543454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/>
                        <a:t>To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 err="1"/>
                        <a:t>Coachee</a:t>
                      </a:r>
                      <a:r>
                        <a:rPr lang="en-ID" sz="1400" dirty="0"/>
                        <a:t> #1</a:t>
                      </a:r>
                    </a:p>
                    <a:p>
                      <a:pPr algn="ctr"/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dirty="0" err="1"/>
                        <a:t>Grup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71930"/>
                  </a:ext>
                </a:extLst>
              </a:tr>
              <a:tr h="404624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Senin</a:t>
                      </a:r>
                      <a:r>
                        <a:rPr lang="en-ID" sz="1200" dirty="0"/>
                        <a:t>, 6/1/20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Validasi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konsumen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</a:t>
                      </a:r>
                      <a:r>
                        <a:rPr lang="en-ID" sz="1200" dirty="0" err="1"/>
                        <a:t>enemui</a:t>
                      </a:r>
                      <a:r>
                        <a:rPr lang="en-ID" sz="1200" dirty="0"/>
                        <a:t> 5 </a:t>
                      </a:r>
                      <a:r>
                        <a:rPr lang="en-ID" sz="1200" dirty="0" err="1"/>
                        <a:t>konsumen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71239"/>
                  </a:ext>
                </a:extLst>
              </a:tr>
              <a:tr h="404624"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Selasa</a:t>
                      </a:r>
                      <a:r>
                        <a:rPr lang="en-ID" sz="1200" dirty="0"/>
                        <a:t>, 15/1/20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15.30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 err="1"/>
                        <a:t>Pembahasan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hasil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validasi</a:t>
                      </a:r>
                      <a:r>
                        <a:rPr lang="en-ID" sz="1200" dirty="0"/>
                        <a:t> 5 </a:t>
                      </a:r>
                      <a:r>
                        <a:rPr lang="en-ID" sz="1200" dirty="0" err="1"/>
                        <a:t>konsumen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Feedback </a:t>
                      </a:r>
                      <a:r>
                        <a:rPr lang="en-ID" sz="1200" dirty="0" err="1"/>
                        <a:t>dari</a:t>
                      </a:r>
                      <a:r>
                        <a:rPr lang="en-ID" sz="1200" dirty="0"/>
                        <a:t> 5 </a:t>
                      </a:r>
                      <a:r>
                        <a:rPr lang="en-ID" sz="1200" dirty="0" err="1"/>
                        <a:t>konsumen</a:t>
                      </a:r>
                      <a:r>
                        <a:rPr lang="en-ID" sz="1200" dirty="0"/>
                        <a:t>, dan </a:t>
                      </a:r>
                      <a:r>
                        <a:rPr lang="en-ID" sz="1200" dirty="0" err="1"/>
                        <a:t>persiapan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menemui</a:t>
                      </a:r>
                      <a:r>
                        <a:rPr lang="en-ID" sz="1200" dirty="0"/>
                        <a:t> 5 </a:t>
                      </a:r>
                      <a:r>
                        <a:rPr lang="en-ID" sz="1200" dirty="0" err="1"/>
                        <a:t>konsumen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baru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200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1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59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DA26-EE94-4532-BD70-F33F50BB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0FCA8-1C81-4AEE-AC19-D0E51C44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73" y="1861397"/>
            <a:ext cx="9226103" cy="35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9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DA26-EE94-4532-BD70-F33F50BB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553730-DBC3-4027-8CF4-0C220722462A}"/>
              </a:ext>
            </a:extLst>
          </p:cNvPr>
          <p:cNvGrpSpPr/>
          <p:nvPr/>
        </p:nvGrpSpPr>
        <p:grpSpPr>
          <a:xfrm>
            <a:off x="1207075" y="2667281"/>
            <a:ext cx="1259126" cy="1932210"/>
            <a:chOff x="981439" y="2973761"/>
            <a:chExt cx="1259126" cy="19322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974A7-6F74-4728-9FFB-63ACA77E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64" y="2973761"/>
              <a:ext cx="1147321" cy="12063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C778F4-041A-49A3-9473-AEB7FB96C72A}"/>
                </a:ext>
              </a:extLst>
            </p:cNvPr>
            <p:cNvSpPr txBox="1"/>
            <p:nvPr/>
          </p:nvSpPr>
          <p:spPr>
            <a:xfrm>
              <a:off x="981439" y="4167307"/>
              <a:ext cx="12591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CUSTOMERS/USERS</a:t>
              </a:r>
            </a:p>
            <a:p>
              <a:pPr algn="ctr"/>
              <a:r>
                <a:rPr lang="en-US" sz="1400" dirty="0">
                  <a:latin typeface="+mj-lt"/>
                </a:rPr>
                <a:t>GROWTH DATA</a:t>
              </a:r>
            </a:p>
            <a:p>
              <a:pPr algn="ctr"/>
              <a:r>
                <a:rPr lang="en-US" sz="1400" dirty="0">
                  <a:latin typeface="+mj-lt"/>
                </a:rPr>
                <a:t>(AT LEAST ONE YEAR)</a:t>
              </a:r>
              <a:endParaRPr lang="en-ID" sz="1400" dirty="0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60021B-812C-484B-9999-3C433C52890C}"/>
              </a:ext>
            </a:extLst>
          </p:cNvPr>
          <p:cNvGrpSpPr/>
          <p:nvPr/>
        </p:nvGrpSpPr>
        <p:grpSpPr>
          <a:xfrm>
            <a:off x="2527251" y="2637891"/>
            <a:ext cx="1350498" cy="1974269"/>
            <a:chOff x="2895379" y="2920620"/>
            <a:chExt cx="1350498" cy="19742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FF0EE-A074-4A50-B5F9-B7746DFAC79B}"/>
                </a:ext>
              </a:extLst>
            </p:cNvPr>
            <p:cNvSpPr txBox="1"/>
            <p:nvPr/>
          </p:nvSpPr>
          <p:spPr>
            <a:xfrm>
              <a:off x="2895379" y="4156225"/>
              <a:ext cx="135049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HAS A SHORT,</a:t>
              </a:r>
            </a:p>
            <a:p>
              <a:pPr algn="ctr"/>
              <a:r>
                <a:rPr lang="en-US" sz="1400" dirty="0">
                  <a:latin typeface="+mj-lt"/>
                </a:rPr>
                <a:t>MEDIUM &amp; LONG TERM</a:t>
              </a:r>
            </a:p>
            <a:p>
              <a:pPr algn="ctr"/>
              <a:r>
                <a:rPr lang="en-US" sz="1400" dirty="0">
                  <a:latin typeface="+mj-lt"/>
                </a:rPr>
                <a:t>BUSINESS PLAN</a:t>
              </a:r>
              <a:endParaRPr lang="en-ID" sz="1400" dirty="0">
                <a:latin typeface="+mj-l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4484EF-30FB-475D-8239-972B4D48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0038" y="2920620"/>
              <a:ext cx="1195471" cy="126557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BD1AD-7FE9-411D-B3BE-8E8301B4BC16}"/>
              </a:ext>
            </a:extLst>
          </p:cNvPr>
          <p:cNvGrpSpPr/>
          <p:nvPr/>
        </p:nvGrpSpPr>
        <p:grpSpPr>
          <a:xfrm>
            <a:off x="3953056" y="2766167"/>
            <a:ext cx="1629549" cy="2037681"/>
            <a:chOff x="5525630" y="5334405"/>
            <a:chExt cx="1629549" cy="20376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BF0051-9D20-4F55-9295-59C5895FBB54}"/>
                </a:ext>
              </a:extLst>
            </p:cNvPr>
            <p:cNvSpPr txBox="1"/>
            <p:nvPr/>
          </p:nvSpPr>
          <p:spPr>
            <a:xfrm>
              <a:off x="5525630" y="6417979"/>
              <a:ext cx="162954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u="sng" dirty="0">
                  <a:latin typeface="+mj-lt"/>
                </a:rPr>
                <a:t>TEAM WITH</a:t>
              </a:r>
            </a:p>
            <a:p>
              <a:pPr algn="ctr"/>
              <a:r>
                <a:rPr lang="en-US" sz="1400" u="sng" dirty="0">
                  <a:latin typeface="+mj-lt"/>
                </a:rPr>
                <a:t>ORGANIZATION STRUCTURE,</a:t>
              </a:r>
            </a:p>
            <a:p>
              <a:pPr algn="ctr"/>
              <a:r>
                <a:rPr lang="en-US" sz="1400" u="sng" dirty="0">
                  <a:latin typeface="+mj-lt"/>
                </a:rPr>
                <a:t>KPI &amp; JOB DESC</a:t>
              </a:r>
            </a:p>
            <a:p>
              <a:pPr algn="ctr"/>
              <a:r>
                <a:rPr lang="en-US" sz="1400" u="sng" dirty="0">
                  <a:latin typeface="+mj-lt"/>
                </a:rPr>
                <a:t>(AT LEAST A YEAR)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0EF6FC-9895-4215-AC36-6353F942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170" y="5334405"/>
              <a:ext cx="1285069" cy="11302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1CDE57-EFD5-40B7-B580-F16F7ADC62CF}"/>
              </a:ext>
            </a:extLst>
          </p:cNvPr>
          <p:cNvGrpSpPr/>
          <p:nvPr/>
        </p:nvGrpSpPr>
        <p:grpSpPr>
          <a:xfrm>
            <a:off x="5626591" y="2694720"/>
            <a:ext cx="1266066" cy="1676056"/>
            <a:chOff x="7157863" y="2859384"/>
            <a:chExt cx="1266066" cy="16760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FA08DA-7E64-4ACC-A64B-B546FBEF35DE}"/>
                </a:ext>
              </a:extLst>
            </p:cNvPr>
            <p:cNvSpPr txBox="1"/>
            <p:nvPr/>
          </p:nvSpPr>
          <p:spPr>
            <a:xfrm>
              <a:off x="7188564" y="4012220"/>
              <a:ext cx="1153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REPORT OF</a:t>
              </a:r>
            </a:p>
            <a:p>
              <a:pPr algn="ctr"/>
              <a:r>
                <a:rPr lang="en-US" sz="1400" dirty="0">
                  <a:latin typeface="+mj-lt"/>
                </a:rPr>
                <a:t>YEARLY ACTIVITIES</a:t>
              </a:r>
              <a:endParaRPr lang="en-ID" sz="1400" dirty="0">
                <a:latin typeface="+mj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1E707E-7F16-4A69-9249-898113C6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7863" y="2859384"/>
              <a:ext cx="1266066" cy="113028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8225B6-0272-4BB1-9E20-C5ED62AA878F}"/>
              </a:ext>
            </a:extLst>
          </p:cNvPr>
          <p:cNvGrpSpPr/>
          <p:nvPr/>
        </p:nvGrpSpPr>
        <p:grpSpPr>
          <a:xfrm>
            <a:off x="6956389" y="2694720"/>
            <a:ext cx="1642600" cy="1719206"/>
            <a:chOff x="8724506" y="2970951"/>
            <a:chExt cx="1642600" cy="17192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23CF62-39CD-4EFA-B359-E15FC16ED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506" y="2970951"/>
              <a:ext cx="1642600" cy="119598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B5094-38B6-4563-AA98-8506C3483EEA}"/>
                </a:ext>
              </a:extLst>
            </p:cNvPr>
            <p:cNvSpPr txBox="1"/>
            <p:nvPr/>
          </p:nvSpPr>
          <p:spPr>
            <a:xfrm>
              <a:off x="8848018" y="4166937"/>
              <a:ext cx="1395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VALUATION APPROVED</a:t>
              </a:r>
            </a:p>
            <a:p>
              <a:pPr algn="ctr"/>
              <a:r>
                <a:rPr lang="en-US" sz="1400" dirty="0">
                  <a:latin typeface="+mj-lt"/>
                </a:rPr>
                <a:t>BY ANGEL INVESTOR/VC</a:t>
              </a:r>
              <a:endParaRPr lang="en-ID" sz="1400" dirty="0"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2F4182-59D8-4304-8228-4E3861996921}"/>
              </a:ext>
            </a:extLst>
          </p:cNvPr>
          <p:cNvGrpSpPr/>
          <p:nvPr/>
        </p:nvGrpSpPr>
        <p:grpSpPr>
          <a:xfrm>
            <a:off x="8664756" y="2767659"/>
            <a:ext cx="1339576" cy="1570798"/>
            <a:chOff x="8403493" y="1922233"/>
            <a:chExt cx="1339576" cy="15707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65B15C-5019-4D66-A26B-EB8FA8E745CB}"/>
                </a:ext>
              </a:extLst>
            </p:cNvPr>
            <p:cNvSpPr txBox="1"/>
            <p:nvPr/>
          </p:nvSpPr>
          <p:spPr>
            <a:xfrm>
              <a:off x="8484079" y="2969811"/>
              <a:ext cx="1112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YEARLY </a:t>
              </a:r>
            </a:p>
            <a:p>
              <a:pPr algn="ctr"/>
              <a:r>
                <a:rPr lang="en-US" sz="1400" dirty="0">
                  <a:latin typeface="+mj-lt"/>
                </a:rPr>
                <a:t>KEY PARNERS LIST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1B47BA-D77B-4BEA-871F-5BE3E2FBA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493" y="1922233"/>
              <a:ext cx="1339576" cy="11481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966757-0CA2-406F-85C7-E2ED6703A087}"/>
              </a:ext>
            </a:extLst>
          </p:cNvPr>
          <p:cNvGrpSpPr/>
          <p:nvPr/>
        </p:nvGrpSpPr>
        <p:grpSpPr>
          <a:xfrm>
            <a:off x="10036693" y="2739203"/>
            <a:ext cx="1444430" cy="1743660"/>
            <a:chOff x="9668554" y="2107531"/>
            <a:chExt cx="1444430" cy="17436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8F5D67-3D6E-4668-9A52-AE3A2539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554" y="2107531"/>
              <a:ext cx="1444430" cy="114811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204748-81FA-4E84-83F9-EB5806C043AD}"/>
                </a:ext>
              </a:extLst>
            </p:cNvPr>
            <p:cNvSpPr txBox="1"/>
            <p:nvPr/>
          </p:nvSpPr>
          <p:spPr>
            <a:xfrm>
              <a:off x="9896083" y="3112527"/>
              <a:ext cx="117371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YEARLY </a:t>
              </a:r>
            </a:p>
            <a:p>
              <a:pPr algn="ctr"/>
              <a:r>
                <a:rPr lang="en-US" sz="1400" dirty="0">
                  <a:latin typeface="+mj-lt"/>
                </a:rPr>
                <a:t>AUDITABLE </a:t>
              </a:r>
            </a:p>
            <a:p>
              <a:pPr algn="ctr"/>
              <a:r>
                <a:rPr lang="en-US" sz="1400" dirty="0">
                  <a:latin typeface="+mj-lt"/>
                </a:rPr>
                <a:t>FINANCIAL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81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DCD1-83C0-4B16-8AE7-341425E3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6333"/>
            <a:ext cx="10515600" cy="830629"/>
          </a:xfrm>
        </p:spPr>
        <p:txBody>
          <a:bodyPr/>
          <a:lstStyle/>
          <a:p>
            <a:r>
              <a:rPr lang="en-ID" dirty="0" err="1"/>
              <a:t>Penilaian</a:t>
            </a:r>
            <a:r>
              <a:rPr lang="en-ID" dirty="0"/>
              <a:t> SRL 9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541A8-A154-49E4-A80C-3C4851A2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11" y="1606962"/>
            <a:ext cx="9459096" cy="48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2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BC9A-1E57-4DF4-B306-24EC5685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DD201-383A-40E1-9FBA-EF502E28C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29" y="1758714"/>
            <a:ext cx="10028843" cy="33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BC9A-1E57-4DF4-B306-24EC5685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E2546-D42B-4431-AD8D-7C1066FA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36" y="1783766"/>
            <a:ext cx="10370087" cy="34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0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67" y="907604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8518-29C8-4021-BD4D-74E2298E4C56}"/>
              </a:ext>
            </a:extLst>
          </p:cNvPr>
          <p:cNvSpPr txBox="1"/>
          <p:nvPr/>
        </p:nvSpPr>
        <p:spPr>
          <a:xfrm>
            <a:off x="922866" y="1749260"/>
            <a:ext cx="66553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pengguna</a:t>
            </a:r>
            <a:r>
              <a:rPr lang="en-ID" sz="1600" dirty="0">
                <a:solidFill>
                  <a:srgbClr val="FF0000"/>
                </a:solidFill>
              </a:rPr>
              <a:t>/</a:t>
            </a:r>
            <a:r>
              <a:rPr lang="en-ID" sz="1600" dirty="0" err="1">
                <a:solidFill>
                  <a:srgbClr val="FF0000"/>
                </a:solidFill>
              </a:rPr>
              <a:t>pembeli</a:t>
            </a:r>
            <a:r>
              <a:rPr lang="en-ID" sz="16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yang </a:t>
            </a:r>
            <a:r>
              <a:rPr lang="en-ID" sz="1600" dirty="0" err="1"/>
              <a:t>diminta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identitas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pengguna</a:t>
            </a:r>
            <a:r>
              <a:rPr lang="en-ID" sz="1600" dirty="0"/>
              <a:t>/</a:t>
            </a:r>
            <a:r>
              <a:rPr lang="en-ID" sz="1600" dirty="0" err="1"/>
              <a:t>pembeli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/>
              <a:t>foto</a:t>
            </a:r>
            <a:r>
              <a:rPr lang="en-ID" sz="1600" dirty="0"/>
              <a:t>.</a:t>
            </a:r>
            <a:endParaRPr lang="en-ID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,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: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1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minimal 6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2 (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6-12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3 (</a:t>
            </a:r>
            <a:r>
              <a:rPr lang="en-ID" sz="1600" dirty="0" err="1">
                <a:solidFill>
                  <a:srgbClr val="FF0000"/>
                </a:solidFill>
              </a:rPr>
              <a:t>cukup</a:t>
            </a:r>
            <a:r>
              <a:rPr lang="en-ID" sz="1600" dirty="0">
                <a:solidFill>
                  <a:srgbClr val="FF0000"/>
                </a:solidFill>
              </a:rPr>
              <a:t>) : 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namun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belum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4  (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5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 dan </a:t>
            </a:r>
            <a:r>
              <a:rPr lang="en-ID" sz="1600" dirty="0" err="1">
                <a:solidFill>
                  <a:srgbClr val="FF0000"/>
                </a:solidFill>
              </a:rPr>
              <a:t>divalidasi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pihak</a:t>
            </a:r>
            <a:r>
              <a:rPr lang="en-ID" sz="1600" dirty="0">
                <a:solidFill>
                  <a:srgbClr val="FF0000"/>
                </a:solidFill>
              </a:rPr>
              <a:t> lain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F651D-2EB6-4E20-8F11-5EE7538A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25" y="1435394"/>
            <a:ext cx="4058302" cy="40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1FA0-C54E-45A5-B90F-B060393B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67" y="907604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D" dirty="0"/>
              <a:t>form </a:t>
            </a:r>
            <a:r>
              <a:rPr lang="en-ID" dirty="0" err="1"/>
              <a:t>Penilaian</a:t>
            </a:r>
            <a:r>
              <a:rPr lang="en-ID" dirty="0"/>
              <a:t> SRL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58518-29C8-4021-BD4D-74E2298E4C56}"/>
              </a:ext>
            </a:extLst>
          </p:cNvPr>
          <p:cNvSpPr txBox="1"/>
          <p:nvPr/>
        </p:nvSpPr>
        <p:spPr>
          <a:xfrm>
            <a:off x="922866" y="1749260"/>
            <a:ext cx="66553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isian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bukti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pengguna</a:t>
            </a:r>
            <a:r>
              <a:rPr lang="en-ID" sz="1600" dirty="0">
                <a:solidFill>
                  <a:srgbClr val="FF0000"/>
                </a:solidFill>
              </a:rPr>
              <a:t>/</a:t>
            </a:r>
            <a:r>
              <a:rPr lang="en-ID" sz="1600" dirty="0" err="1">
                <a:solidFill>
                  <a:srgbClr val="FF0000"/>
                </a:solidFill>
              </a:rPr>
              <a:t>pembeli</a:t>
            </a:r>
            <a:r>
              <a:rPr lang="en-ID" sz="16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Bukti</a:t>
            </a:r>
            <a:r>
              <a:rPr lang="en-ID" sz="1600" dirty="0"/>
              <a:t> yang </a:t>
            </a:r>
            <a:r>
              <a:rPr lang="en-ID" sz="1600" dirty="0" err="1"/>
              <a:t>diminta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identitas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pengguna</a:t>
            </a:r>
            <a:r>
              <a:rPr lang="en-ID" sz="1600" dirty="0"/>
              <a:t>/</a:t>
            </a:r>
            <a:r>
              <a:rPr lang="en-ID" sz="1600" dirty="0" err="1"/>
              <a:t>pembeli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/>
              <a:t>foto</a:t>
            </a:r>
            <a:r>
              <a:rPr lang="en-ID" sz="1600" dirty="0"/>
              <a:t>.</a:t>
            </a:r>
            <a:endParaRPr lang="en-ID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Coach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komentar</a:t>
            </a:r>
            <a:r>
              <a:rPr lang="en-ID" sz="1600" dirty="0"/>
              <a:t> </a:t>
            </a:r>
            <a:r>
              <a:rPr lang="en-ID" sz="1600" dirty="0" err="1"/>
              <a:t>terkait</a:t>
            </a:r>
            <a:r>
              <a:rPr lang="en-ID" sz="1600" dirty="0"/>
              <a:t> </a:t>
            </a:r>
            <a:r>
              <a:rPr lang="en-ID" sz="1600" dirty="0" err="1"/>
              <a:t>bukti</a:t>
            </a:r>
            <a:r>
              <a:rPr lang="en-ID" sz="1600" dirty="0"/>
              <a:t> ,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poin</a:t>
            </a:r>
            <a:r>
              <a:rPr lang="en-ID" sz="1600" dirty="0"/>
              <a:t>, dan </a:t>
            </a:r>
            <a:r>
              <a:rPr lang="en-ID" sz="1600" dirty="0" err="1"/>
              <a:t>memvalidasi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 err="1"/>
              <a:t>tangan</a:t>
            </a:r>
            <a:r>
              <a:rPr lang="en-ID" sz="1600" dirty="0"/>
              <a:t> / </a:t>
            </a:r>
            <a:r>
              <a:rPr lang="en-ID" sz="1600" dirty="0" err="1"/>
              <a:t>paraf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Penilaian</a:t>
            </a:r>
            <a:r>
              <a:rPr lang="en-ID" sz="1600" dirty="0"/>
              <a:t> pada form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: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1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minimal 6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2 (</a:t>
            </a:r>
            <a:r>
              <a:rPr lang="en-ID" sz="1600" dirty="0" err="1">
                <a:solidFill>
                  <a:srgbClr val="FF0000"/>
                </a:solidFill>
              </a:rPr>
              <a:t>kurang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6-12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3 (</a:t>
            </a:r>
            <a:r>
              <a:rPr lang="en-ID" sz="1600" dirty="0" err="1">
                <a:solidFill>
                  <a:srgbClr val="FF0000"/>
                </a:solidFill>
              </a:rPr>
              <a:t>cukup</a:t>
            </a:r>
            <a:r>
              <a:rPr lang="en-ID" sz="1600" dirty="0">
                <a:solidFill>
                  <a:srgbClr val="FF0000"/>
                </a:solidFill>
              </a:rPr>
              <a:t>) : 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namun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belum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endParaRPr lang="en-ID" sz="1600" dirty="0">
              <a:solidFill>
                <a:srgbClr val="FF0000"/>
              </a:solidFill>
            </a:endParaRP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4  (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</a:t>
            </a:r>
          </a:p>
          <a:p>
            <a:pPr marL="450850" lvl="1" indent="-187325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rgbClr val="FF0000"/>
                </a:solidFill>
              </a:rPr>
              <a:t>Poin</a:t>
            </a:r>
            <a:r>
              <a:rPr lang="en-ID" sz="1600" dirty="0">
                <a:solidFill>
                  <a:srgbClr val="FF0000"/>
                </a:solidFill>
              </a:rPr>
              <a:t> 5 (</a:t>
            </a:r>
            <a:r>
              <a:rPr lang="en-ID" sz="1600" dirty="0" err="1">
                <a:solidFill>
                  <a:srgbClr val="FF0000"/>
                </a:solidFill>
              </a:rPr>
              <a:t>sangat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baik</a:t>
            </a:r>
            <a:r>
              <a:rPr lang="en-ID" sz="1600" dirty="0">
                <a:solidFill>
                  <a:srgbClr val="FF0000"/>
                </a:solidFill>
              </a:rPr>
              <a:t>) : </a:t>
            </a:r>
            <a:r>
              <a:rPr lang="en-ID" sz="1600" dirty="0" err="1">
                <a:solidFill>
                  <a:srgbClr val="FF0000"/>
                </a:solidFill>
              </a:rPr>
              <a:t>Terdapat</a:t>
            </a:r>
            <a:r>
              <a:rPr lang="en-ID" sz="1600" dirty="0">
                <a:solidFill>
                  <a:srgbClr val="FF0000"/>
                </a:solidFill>
              </a:rPr>
              <a:t> data </a:t>
            </a:r>
            <a:r>
              <a:rPr lang="en-ID" sz="1600" dirty="0" err="1">
                <a:solidFill>
                  <a:srgbClr val="FF0000"/>
                </a:solidFill>
              </a:rPr>
              <a:t>pelanggan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dalam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waktu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lebih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dari</a:t>
            </a:r>
            <a:r>
              <a:rPr lang="en-ID" sz="1600" dirty="0">
                <a:solidFill>
                  <a:srgbClr val="FF0000"/>
                </a:solidFill>
              </a:rPr>
              <a:t> 12  </a:t>
            </a:r>
            <a:r>
              <a:rPr lang="en-ID" sz="1600" dirty="0" err="1">
                <a:solidFill>
                  <a:srgbClr val="FF0000"/>
                </a:solidFill>
              </a:rPr>
              <a:t>bulan</a:t>
            </a:r>
            <a:r>
              <a:rPr lang="en-ID" sz="1600" dirty="0">
                <a:solidFill>
                  <a:srgbClr val="FF0000"/>
                </a:solidFill>
              </a:rPr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datanya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sudah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dianalisa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secara</a:t>
            </a:r>
            <a:r>
              <a:rPr lang="en-ID" sz="1600" dirty="0">
                <a:solidFill>
                  <a:srgbClr val="FF0000"/>
                </a:solidFill>
              </a:rPr>
              <a:t> internal dan </a:t>
            </a:r>
            <a:r>
              <a:rPr lang="en-ID" sz="1600" dirty="0" err="1">
                <a:solidFill>
                  <a:srgbClr val="FF0000"/>
                </a:solidFill>
              </a:rPr>
              <a:t>divalidasi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pihak</a:t>
            </a:r>
            <a:r>
              <a:rPr lang="en-ID" sz="1600" dirty="0">
                <a:solidFill>
                  <a:srgbClr val="FF0000"/>
                </a:solidFill>
              </a:rPr>
              <a:t> lain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CF03C-BF90-4BAF-8125-1C349B41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30" y="316015"/>
            <a:ext cx="4092587" cy="62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0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2453</TotalTime>
  <Words>2257</Words>
  <Application>Microsoft Office PowerPoint</Application>
  <PresentationFormat>Widescreen</PresentationFormat>
  <Paragraphs>223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Tw Cen MT</vt:lpstr>
      <vt:lpstr>Tw Cen MT Condensed</vt:lpstr>
      <vt:lpstr>Wingdings 3</vt:lpstr>
      <vt:lpstr>Integral</vt:lpstr>
      <vt:lpstr>SRL 9 </vt:lpstr>
      <vt:lpstr>SRL 9 – GROWING MARKET SHARE</vt:lpstr>
      <vt:lpstr>Komponen Penilaian SRL 9</vt:lpstr>
      <vt:lpstr>Komponen Penilaian SRL 9</vt:lpstr>
      <vt:lpstr>Penilaian SRL 9 </vt:lpstr>
      <vt:lpstr>Penilaian SRL 9</vt:lpstr>
      <vt:lpstr>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form Penilaian SRL 9</vt:lpstr>
      <vt:lpstr>Contoh - Technopreneurship</vt:lpstr>
      <vt:lpstr>Contoh – Local Business</vt:lpstr>
      <vt:lpstr>Contoh Activity Report – PesanLapangan.com</vt:lpstr>
      <vt:lpstr>Contoh Activity Report - Lelelo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SRL 7</dc:title>
  <dc:creator>Aloysius Bernanda Gunawan</dc:creator>
  <cp:lastModifiedBy>Asus</cp:lastModifiedBy>
  <cp:revision>52</cp:revision>
  <dcterms:created xsi:type="dcterms:W3CDTF">2020-01-05T08:34:17Z</dcterms:created>
  <dcterms:modified xsi:type="dcterms:W3CDTF">2020-02-17T17:46:27Z</dcterms:modified>
</cp:coreProperties>
</file>